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7" r:id="rId2"/>
    <p:sldId id="277" r:id="rId3"/>
    <p:sldId id="258" r:id="rId4"/>
    <p:sldId id="259" r:id="rId5"/>
    <p:sldId id="278" r:id="rId6"/>
    <p:sldId id="267" r:id="rId7"/>
    <p:sldId id="284" r:id="rId8"/>
    <p:sldId id="279" r:id="rId9"/>
    <p:sldId id="280" r:id="rId10"/>
    <p:sldId id="282" r:id="rId11"/>
    <p:sldId id="283" r:id="rId12"/>
    <p:sldId id="281" r:id="rId13"/>
    <p:sldId id="310" r:id="rId14"/>
    <p:sldId id="265" r:id="rId15"/>
    <p:sldId id="323" r:id="rId16"/>
    <p:sldId id="292" r:id="rId17"/>
    <p:sldId id="289" r:id="rId18"/>
    <p:sldId id="285" r:id="rId19"/>
    <p:sldId id="286" r:id="rId20"/>
    <p:sldId id="297" r:id="rId21"/>
    <p:sldId id="298" r:id="rId22"/>
    <p:sldId id="299" r:id="rId23"/>
    <p:sldId id="301" r:id="rId24"/>
    <p:sldId id="294" r:id="rId25"/>
    <p:sldId id="326" r:id="rId26"/>
    <p:sldId id="295" r:id="rId27"/>
    <p:sldId id="296" r:id="rId28"/>
    <p:sldId id="291" r:id="rId29"/>
    <p:sldId id="293" r:id="rId30"/>
    <p:sldId id="290" r:id="rId31"/>
    <p:sldId id="260" r:id="rId32"/>
    <p:sldId id="303" r:id="rId33"/>
    <p:sldId id="302" r:id="rId34"/>
    <p:sldId id="261" r:id="rId35"/>
    <p:sldId id="287" r:id="rId36"/>
    <p:sldId id="288" r:id="rId37"/>
    <p:sldId id="304" r:id="rId38"/>
    <p:sldId id="300" r:id="rId39"/>
    <p:sldId id="262" r:id="rId40"/>
    <p:sldId id="306" r:id="rId41"/>
    <p:sldId id="309" r:id="rId42"/>
    <p:sldId id="311" r:id="rId43"/>
    <p:sldId id="315" r:id="rId44"/>
    <p:sldId id="307" r:id="rId45"/>
    <p:sldId id="308" r:id="rId46"/>
    <p:sldId id="312" r:id="rId47"/>
    <p:sldId id="305" r:id="rId48"/>
    <p:sldId id="313" r:id="rId49"/>
    <p:sldId id="325" r:id="rId50"/>
    <p:sldId id="324" r:id="rId51"/>
    <p:sldId id="327" r:id="rId52"/>
    <p:sldId id="314" r:id="rId53"/>
    <p:sldId id="264" r:id="rId54"/>
    <p:sldId id="321" r:id="rId55"/>
    <p:sldId id="322" r:id="rId56"/>
    <p:sldId id="320" r:id="rId57"/>
    <p:sldId id="317" r:id="rId58"/>
    <p:sldId id="318" r:id="rId59"/>
    <p:sldId id="319" r:id="rId60"/>
    <p:sldId id="276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542" autoAdjust="0"/>
    <p:restoredTop sz="92227" autoAdjust="0"/>
  </p:normalViewPr>
  <p:slideViewPr>
    <p:cSldViewPr>
      <p:cViewPr varScale="1">
        <p:scale>
          <a:sx n="93" d="100"/>
          <a:sy n="93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6ADF8-42C9-4D96-A37D-572A93457E6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9AC40-CF96-4328-9B20-78B2DEA18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2852"/>
            <a:ext cx="628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i="1" dirty="0" smtClean="0">
                <a:solidFill>
                  <a:schemeClr val="bg1"/>
                </a:solidFill>
              </a:rPr>
              <a:t>Виртуальная выставка. Ч. 1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142852"/>
            <a:ext cx="2571768" cy="33575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 descr="sociolog7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2928934"/>
            <a:ext cx="2643206" cy="35004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4282" y="142852"/>
            <a:ext cx="58579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Хрестоматия по истории западноевропейского театра / сост. А. С. Булгаков, А. Г. </a:t>
            </a:r>
            <a:r>
              <a:rPr lang="ru-RU" sz="1600" b="1" dirty="0" err="1" smtClean="0"/>
              <a:t>Мовшенсон</a:t>
            </a:r>
            <a:r>
              <a:rPr lang="ru-RU" sz="1600" b="1" dirty="0" smtClean="0"/>
              <a:t>, Л. А. </a:t>
            </a:r>
            <a:r>
              <a:rPr lang="ru-RU" sz="1600" b="1" dirty="0" err="1" smtClean="0"/>
              <a:t>Пантюхова</a:t>
            </a:r>
            <a:r>
              <a:rPr lang="ru-RU" sz="1600" b="1" dirty="0" smtClean="0"/>
              <a:t>, Л. А. </a:t>
            </a:r>
            <a:r>
              <a:rPr lang="ru-RU" sz="1600" b="1" dirty="0" err="1" smtClean="0"/>
              <a:t>Рутенберг</a:t>
            </a:r>
            <a:r>
              <a:rPr lang="ru-RU" sz="1600" b="1" dirty="0" smtClean="0"/>
              <a:t>, Г. К. Соловьева, Е. Л. </a:t>
            </a:r>
            <a:r>
              <a:rPr lang="ru-RU" sz="1600" b="1" dirty="0" err="1" smtClean="0"/>
              <a:t>Финкельштейн</a:t>
            </a:r>
            <a:r>
              <a:rPr lang="ru-RU" sz="1600" b="1" dirty="0" smtClean="0"/>
              <a:t> ; под </a:t>
            </a:r>
            <a:r>
              <a:rPr lang="ru-RU" sz="1600" b="1" dirty="0" smtClean="0"/>
              <a:t>ред. С</a:t>
            </a:r>
            <a:r>
              <a:rPr lang="ru-RU" sz="1600" b="1" dirty="0" smtClean="0"/>
              <a:t>. С. </a:t>
            </a:r>
            <a:r>
              <a:rPr lang="ru-RU" sz="1600" b="1" dirty="0" err="1" smtClean="0"/>
              <a:t>Мокульского</a:t>
            </a:r>
            <a:r>
              <a:rPr lang="ru-RU" sz="1600" b="1" dirty="0" smtClean="0"/>
              <a:t>. – Москва : Ленинград : Искусство</a:t>
            </a:r>
          </a:p>
          <a:p>
            <a:pPr algn="just"/>
            <a:r>
              <a:rPr lang="ru-RU" sz="1600" b="1" dirty="0" smtClean="0"/>
              <a:t>Ч. </a:t>
            </a:r>
            <a:r>
              <a:rPr lang="en-US" sz="1600" b="1" dirty="0" smtClean="0"/>
              <a:t>I</a:t>
            </a:r>
            <a:r>
              <a:rPr lang="ru-RU" sz="1600" b="1" dirty="0" smtClean="0"/>
              <a:t> : Античный театр. Средневековый театр. Театр эпохи Возрождения. – 1937. – 495 с.</a:t>
            </a:r>
          </a:p>
          <a:p>
            <a:pPr algn="just"/>
            <a:r>
              <a:rPr lang="ru-RU" sz="1600" b="1" dirty="0" smtClean="0"/>
              <a:t>Ч. </a:t>
            </a:r>
            <a:r>
              <a:rPr lang="en-US" sz="1600" b="1" dirty="0" smtClean="0"/>
              <a:t>II</a:t>
            </a:r>
            <a:r>
              <a:rPr lang="ru-RU" sz="1600" b="1" dirty="0" smtClean="0"/>
              <a:t> : Театр эпохи Просвещения (</a:t>
            </a:r>
            <a:r>
              <a:rPr lang="en-US" sz="1600" b="1" dirty="0" smtClean="0"/>
              <a:t>XVIII</a:t>
            </a:r>
            <a:r>
              <a:rPr lang="ru-RU" sz="1600" b="1" dirty="0" smtClean="0"/>
              <a:t> век). – 1939. – 494 с.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2844" y="2056686"/>
            <a:ext cx="59293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 В книгах поставлена задача познакомить читателей с основными первоисточниками по истории западноевропейского театра, мало известными в то время или совсем неизвестными в связи с отсутствием переводов на русский язык.</a:t>
            </a:r>
          </a:p>
          <a:p>
            <a:pPr algn="just"/>
            <a:r>
              <a:rPr lang="ru-RU" sz="1600" dirty="0" smtClean="0"/>
              <a:t> Вошедший в хрестоматию материал можно разбить на следующие рубрики: театральные и драматические манифесты, труды по истории и теории театра и драмы; театральные дневники, мемуары и корреспонденции, а также имеющие прямое отношение к театру отрывки из дневников, мемуаров и корреспонденции общего содержания; законодательные акты, административные, судебные и церковные декреты, указы и постановления, а также нотариальные договоры, контракты; отрывки из художественных произведений, имеющих значение для истории театра; высказывания литературной и театральной критики.</a:t>
            </a:r>
          </a:p>
          <a:p>
            <a:pPr algn="just"/>
            <a:r>
              <a:rPr lang="ru-RU" sz="1600" dirty="0" smtClean="0"/>
              <a:t> Включены в хрестоматию также тексты пьес, которые входили в репертуар театра в разные исторические эпохи.</a:t>
            </a:r>
          </a:p>
          <a:p>
            <a:endParaRPr lang="ru-RU" sz="16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ociolog7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500306"/>
            <a:ext cx="2357454" cy="32861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 descr="sociolog7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3357562"/>
            <a:ext cx="2381197" cy="33575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2844" y="142852"/>
            <a:ext cx="4643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История западноевропейского театра / Кафедра истории зарубежного театра Государственного института театрального искусства им. А. В. Луначарского ; под общей ред. проф. С. С. </a:t>
            </a:r>
            <a:r>
              <a:rPr lang="ru-RU" b="1" dirty="0" err="1" smtClean="0"/>
              <a:t>Мокульского</a:t>
            </a:r>
            <a:r>
              <a:rPr lang="ru-RU" b="1" dirty="0" smtClean="0"/>
              <a:t>. – Москва : Искусство.</a:t>
            </a:r>
          </a:p>
          <a:p>
            <a:pPr algn="just"/>
            <a:r>
              <a:rPr lang="ru-RU" b="1" dirty="0" smtClean="0"/>
              <a:t>Т. 1. – 1956. – 751 с. : ил.</a:t>
            </a:r>
          </a:p>
          <a:p>
            <a:pPr algn="just"/>
            <a:r>
              <a:rPr lang="ru-RU" b="1" dirty="0" smtClean="0"/>
              <a:t>Т. 2. – 1957. – 906 с. : ил.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72066" y="1643050"/>
            <a:ext cx="3929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них рассматривается предмет научной истории театра как изучение истории зарождения, возникновения и развития реалистической драматургии и реалистического сценического искусства в их разнообразных проявлениях в разные исторические эпохи и в их борьбе с различными </a:t>
            </a:r>
            <a:r>
              <a:rPr lang="ru-RU" dirty="0" err="1" smtClean="0"/>
              <a:t>антиреалистическими</a:t>
            </a:r>
            <a:r>
              <a:rPr lang="ru-RU" dirty="0" smtClean="0"/>
              <a:t> течениями.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4714884"/>
            <a:ext cx="3857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данных изданиях история театра изучается в зарубежных славянских странах, а также в Венгрии, Румынии, Австрии, Бельгии и некоторых других.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43504" y="285728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 Книги являются учебным пособием по истории западноевропейского театра от начала средних веков до 1789 года. </a:t>
            </a:r>
            <a:endParaRPr lang="ru-RU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ociolog8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14290"/>
            <a:ext cx="2357454" cy="34290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sociolog8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3000372"/>
            <a:ext cx="2428892" cy="33575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71868" y="142852"/>
            <a:ext cx="5286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Березкин, В. И. Искусство сценографии мирового театра / В. И. Березкин. - Москва : </a:t>
            </a:r>
            <a:r>
              <a:rPr lang="ru-RU" b="1" dirty="0" err="1" smtClean="0"/>
              <a:t>КомКнига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Т.4 : Театр художника. Истоки и начала. - 2006. - 229 с. : ил.</a:t>
            </a:r>
          </a:p>
          <a:p>
            <a:pPr algn="just"/>
            <a:r>
              <a:rPr lang="ru-RU" b="1" dirty="0" smtClean="0"/>
              <a:t>Т.5 : Театр художника. Мастера. - 2006. - 599 с. : ил.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86116" y="2214554"/>
            <a:ext cx="57150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Книги являются частью исследовательского проекта «Искусство сценографии мирового театра».</a:t>
            </a:r>
          </a:p>
          <a:p>
            <a:pPr algn="just"/>
            <a:r>
              <a:rPr lang="ru-RU" dirty="0" smtClean="0"/>
              <a:t> В четвертом томе говорится об истоках театра художника, как особого вида сценического творчества, являющегося результатом движения навстречу друг другу искусств театрального и визуального.</a:t>
            </a:r>
          </a:p>
          <a:p>
            <a:pPr algn="just"/>
            <a:r>
              <a:rPr lang="ru-RU" dirty="0" smtClean="0"/>
              <a:t> Пятый том включает рассказ о творчестве мастеров театра художника второй половины </a:t>
            </a:r>
            <a:r>
              <a:rPr lang="en-US" dirty="0" smtClean="0"/>
              <a:t>XX</a:t>
            </a:r>
            <a:r>
              <a:rPr lang="ru-RU" dirty="0" smtClean="0"/>
              <a:t> – начала </a:t>
            </a:r>
            <a:r>
              <a:rPr lang="en-US" dirty="0" smtClean="0"/>
              <a:t>XXI</a:t>
            </a:r>
            <a:r>
              <a:rPr lang="ru-RU" dirty="0" smtClean="0"/>
              <a:t> века: </a:t>
            </a:r>
            <a:r>
              <a:rPr lang="ru-RU" dirty="0" err="1" smtClean="0"/>
              <a:t>Тадеуше</a:t>
            </a:r>
            <a:r>
              <a:rPr lang="ru-RU" dirty="0" smtClean="0"/>
              <a:t>, Канторе, Юзефе </a:t>
            </a:r>
            <a:r>
              <a:rPr lang="ru-RU" dirty="0" err="1" smtClean="0"/>
              <a:t>Шайне</a:t>
            </a:r>
            <a:r>
              <a:rPr lang="ru-RU" dirty="0" smtClean="0"/>
              <a:t>, </a:t>
            </a:r>
            <a:r>
              <a:rPr lang="ru-RU" dirty="0" err="1" smtClean="0"/>
              <a:t>Лешеке</a:t>
            </a:r>
            <a:r>
              <a:rPr lang="ru-RU" dirty="0" smtClean="0"/>
              <a:t> </a:t>
            </a:r>
            <a:r>
              <a:rPr lang="ru-RU" dirty="0" err="1" smtClean="0"/>
              <a:t>Мондзике</a:t>
            </a:r>
            <a:r>
              <a:rPr lang="ru-RU" dirty="0" smtClean="0"/>
              <a:t>, </a:t>
            </a:r>
            <a:r>
              <a:rPr lang="ru-RU" dirty="0" err="1" smtClean="0"/>
              <a:t>Ахиме</a:t>
            </a:r>
            <a:r>
              <a:rPr lang="ru-RU" dirty="0" smtClean="0"/>
              <a:t> </a:t>
            </a:r>
            <a:r>
              <a:rPr lang="ru-RU" dirty="0" err="1" smtClean="0"/>
              <a:t>Фрайере</a:t>
            </a:r>
            <a:r>
              <a:rPr lang="ru-RU" dirty="0" smtClean="0"/>
              <a:t>, Питере Шумане, Роберте Уилсоне, </a:t>
            </a:r>
            <a:r>
              <a:rPr lang="ru-RU" dirty="0" err="1" smtClean="0"/>
              <a:t>оспектаклях</a:t>
            </a:r>
            <a:r>
              <a:rPr lang="ru-RU" dirty="0" smtClean="0"/>
              <a:t> и </a:t>
            </a:r>
            <a:r>
              <a:rPr lang="ru-RU" dirty="0" err="1" smtClean="0"/>
              <a:t>перформансах</a:t>
            </a:r>
            <a:r>
              <a:rPr lang="ru-RU" dirty="0" smtClean="0"/>
              <a:t> русского инженерного театра АХЕ, а также Д. Крымова, В. </a:t>
            </a:r>
            <a:r>
              <a:rPr lang="ru-RU" dirty="0" err="1" smtClean="0"/>
              <a:t>Жакевича</a:t>
            </a:r>
            <a:r>
              <a:rPr lang="ru-RU" dirty="0" smtClean="0"/>
              <a:t>, А. </a:t>
            </a:r>
            <a:r>
              <a:rPr lang="ru-RU" dirty="0" err="1" smtClean="0"/>
              <a:t>Колейчук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0"/>
            <a:ext cx="3214710" cy="43576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714744" y="214290"/>
            <a:ext cx="5143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Березкин, В. И. Искусство сценографии мирового театра  / В. И. Березкин ; </a:t>
            </a:r>
            <a:r>
              <a:rPr lang="ru-RU" b="1" dirty="0" err="1" smtClean="0"/>
              <a:t>Гос</a:t>
            </a:r>
            <a:r>
              <a:rPr lang="ru-RU" b="1" dirty="0" smtClean="0"/>
              <a:t>. </a:t>
            </a:r>
            <a:r>
              <a:rPr lang="ru-RU" b="1" dirty="0" err="1" smtClean="0"/>
              <a:t>ин-т</a:t>
            </a:r>
            <a:r>
              <a:rPr lang="ru-RU" b="1" dirty="0" smtClean="0"/>
              <a:t> искусствознания. - Москва : КРАСАНД.</a:t>
            </a:r>
          </a:p>
          <a:p>
            <a:pPr algn="just"/>
            <a:r>
              <a:rPr lang="ru-RU" b="1" dirty="0" smtClean="0"/>
              <a:t>Т. 12 : Сценографы России в контексте истории и современной практики мирового театра. - 2011. - 654 с. - (Сценографы России: Т. 5).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43306" y="2214554"/>
            <a:ext cx="52864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 книге рассматриваются вопросы истории, теории, исторической типологии, а также вопросы современной художественной практики искусства сценографии в целом.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Из статей, включенных в книгу, читатель узнает об исторической эволюции искусства оформления спектакля, сценографии античного театра, типологии декорационного искусства, о формировании нового понимания задач искусства художника в структуре сценического синтеза.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Книга рассчитана на художников, режиссеров, студентов театральных институтов и всех, кто интересуется искусством сценографии.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571480"/>
            <a:ext cx="885831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 Как и в Древнем Риме, история театра в России начиналась как не вполне серьезное занятие. Театральные представления назывались «потехами», а спектакли – «игрищами». Первое летописное упоминание о скоморохах относится к 1068 году. Стать таким развлекающим публику актером мог, фактически, любой человек.</a:t>
            </a:r>
          </a:p>
          <a:p>
            <a:pPr algn="just"/>
            <a:endParaRPr lang="ru-RU" sz="1600" b="1" i="1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052" name="AutoShape 4" descr="&amp;Icy;&amp;scy;&amp;tcy;&amp;ocy;&amp;rcy;&amp;icy;&amp;yacy; &amp;tcy;&amp;iecy;&amp;acy;&amp;tcy;&amp;rcy;&amp;acy;: &amp;pcy;&amp;ocy;&amp;yacy;&amp;vcy;&amp;lcy;&amp;iecy;&amp;ncy;&amp;icy;&amp;iecy; &amp;icy; &amp;rcy;&amp;acy;&amp;zcy;&amp;vcy;&amp;icy;&amp;tcy;&amp;icy;&amp;iecy; &amp;tcy;&amp;iecy;&amp;acy;&amp;tcy;&amp;rcy;&amp;acy;&amp;lcy;&amp;softcy;&amp;ncy;&amp;ocy;&amp;gcy;&amp;ocy; &amp;icy;&amp;scy;&amp;kcy;&amp;ucy;&amp;scy;&amp;scy;&amp;tcy;&amp;vcy;&amp;acy;, &amp;zcy;&amp;acy;&amp;ncy;&amp;icy;&amp;mcy;&amp;acy;&amp;tcy;&amp;iecy;&amp;lcy;&amp;softcy;&amp;ncy;&amp;ycy;&amp;iecy; &amp;fcy;&amp;acy;&amp;kcy;&amp;tcy;&amp;y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&amp;Icy;&amp;scy;&amp;tcy;&amp;ocy;&amp;rcy;&amp;icy;&amp;yacy; &amp;tcy;&amp;iecy;&amp;acy;&amp;tcy;&amp;rcy;&amp;acy;: &amp;pcy;&amp;ocy;&amp;yacy;&amp;vcy;&amp;lcy;&amp;iecy;&amp;ncy;&amp;icy;&amp;iecy; &amp;icy; &amp;rcy;&amp;acy;&amp;zcy;&amp;vcy;&amp;icy;&amp;tcy;&amp;icy;&amp;iecy; &amp;tcy;&amp;iecy;&amp;acy;&amp;tcy;&amp;rcy;&amp;acy;&amp;lcy;&amp;softcy;&amp;ncy;&amp;ocy;&amp;gcy;&amp;ocy; &amp;icy;&amp;scy;&amp;kcy;&amp;ucy;&amp;scy;&amp;scy;&amp;tcy;&amp;vcy;&amp;acy;, &amp;zcy;&amp;acy;&amp;ncy;&amp;icy;&amp;mcy;&amp;acy;&amp;tcy;&amp;iecy;&amp;lcy;&amp;softcy;&amp;ncy;&amp;ycy;&amp;iecy; &amp;fcy;&amp;acy;&amp;kcy;&amp;tcy;&amp;y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Росс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643050"/>
            <a:ext cx="478631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42844" y="5042118"/>
            <a:ext cx="8858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30 августа 1756 года </a:t>
            </a:r>
            <a:r>
              <a:rPr lang="ru-RU" sz="1600" b="1" i="1" dirty="0" smtClean="0"/>
              <a:t>открылся </a:t>
            </a:r>
            <a:r>
              <a:rPr lang="ru-RU" sz="1600" b="1" i="1" dirty="0" smtClean="0"/>
              <a:t>Императорский театр</a:t>
            </a:r>
            <a:r>
              <a:rPr lang="ru-RU" sz="1600" i="1" dirty="0" smtClean="0"/>
              <a:t>.</a:t>
            </a:r>
            <a:r>
              <a:rPr lang="ru-RU" sz="1600" b="1" i="1" dirty="0" smtClean="0"/>
              <a:t> </a:t>
            </a:r>
            <a:r>
              <a:rPr lang="ru-RU" sz="1600" i="1" dirty="0" smtClean="0"/>
              <a:t>Эта же дата является днем основания Александринского театра в Петербурге. Произошло это при Елизавете Петровне. </a:t>
            </a:r>
            <a:r>
              <a:rPr lang="ru-RU" sz="1600" dirty="0" smtClean="0"/>
              <a:t>Именно на этом этапе исполнение ролей впервые было доверено не только мужчинам, но и женщинам. Екатерина II придавала большое значение театру, при ней в Петербурге существовало три труппы, тратилось фантастическое количество средств на развитие этой отрасли.</a:t>
            </a:r>
          </a:p>
          <a:p>
            <a:pPr algn="just"/>
            <a:endParaRPr lang="ru-RU" sz="1600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857488" y="142852"/>
            <a:ext cx="3872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ИСТОРИЯ ТЕАТРА В РОССИИ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000628" y="1500174"/>
            <a:ext cx="40005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Следующий этап истории русского театра – промежуточный между </a:t>
            </a:r>
            <a:r>
              <a:rPr lang="ru-RU" sz="1600" dirty="0" err="1" smtClean="0"/>
              <a:t>игрищным</a:t>
            </a:r>
            <a:r>
              <a:rPr lang="ru-RU" sz="1600" dirty="0" smtClean="0"/>
              <a:t> и зрелым. На данной фазе возникает </a:t>
            </a:r>
            <a:r>
              <a:rPr lang="ru-RU" sz="1600" b="1" dirty="0" smtClean="0"/>
              <a:t>придворный и школьный театры</a:t>
            </a:r>
            <a:r>
              <a:rPr lang="ru-RU" sz="1600" dirty="0" smtClean="0"/>
              <a:t>. В 1702 году появился театр для широких масс – </a:t>
            </a:r>
            <a:r>
              <a:rPr lang="ru-RU" sz="1600" b="1" dirty="0" smtClean="0"/>
              <a:t>публичный</a:t>
            </a:r>
            <a:r>
              <a:rPr lang="ru-RU" sz="1600" dirty="0" smtClean="0"/>
              <a:t>. Его здание называлось «</a:t>
            </a:r>
            <a:r>
              <a:rPr lang="ru-RU" sz="1600" dirty="0" err="1" smtClean="0"/>
              <a:t>Комедиальной</a:t>
            </a:r>
            <a:r>
              <a:rPr lang="ru-RU" sz="1600" dirty="0" smtClean="0"/>
              <a:t> храминой», там давались представления немецкой труппой. Народ этот театр не принял. </a:t>
            </a:r>
          </a:p>
          <a:p>
            <a:pPr algn="just"/>
            <a:endParaRPr lang="ru-RU" sz="16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5000628" y="3857628"/>
            <a:ext cx="400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Зрелый этап в истории театрального искусства самый важный. </a:t>
            </a:r>
            <a:endParaRPr lang="ru-RU" sz="16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4429132"/>
            <a:ext cx="885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 На этом этапе театр стал приобретать те черты, которые привычны современному человеку, оформился в серьезное профессиональное сообщество. </a:t>
            </a:r>
            <a:endParaRPr lang="ru-RU" sz="16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2227" t="42188" r="6250" b="28906"/>
          <a:stretch>
            <a:fillRect/>
          </a:stretch>
        </p:blipFill>
        <p:spPr bwMode="auto">
          <a:xfrm>
            <a:off x="142844" y="714356"/>
            <a:ext cx="750099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Универ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42852"/>
            <a:ext cx="2357454" cy="428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42844" y="3429000"/>
            <a:ext cx="885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/>
              <a:t>Варнеке</a:t>
            </a:r>
            <a:r>
              <a:rPr lang="ru-RU" sz="1600" b="1" dirty="0" smtClean="0"/>
              <a:t>, Б. В. История русского театра : в 2-х т. / Б. В. </a:t>
            </a:r>
            <a:r>
              <a:rPr lang="ru-RU" sz="1600" b="1" dirty="0" err="1" smtClean="0"/>
              <a:t>Варнеке</a:t>
            </a:r>
            <a:r>
              <a:rPr lang="ru-RU" sz="1600" b="1" dirty="0" smtClean="0"/>
              <a:t>. - Изд. 4-е, </a:t>
            </a:r>
            <a:r>
              <a:rPr lang="ru-RU" sz="1600" b="1" dirty="0" err="1" smtClean="0"/>
              <a:t>репр</a:t>
            </a:r>
            <a:r>
              <a:rPr lang="ru-RU" sz="1600" b="1" dirty="0" smtClean="0"/>
              <a:t>. 1908 г. - Москва ; Берлин : </a:t>
            </a:r>
            <a:r>
              <a:rPr lang="ru-RU" sz="1600" b="1" dirty="0" err="1" smtClean="0"/>
              <a:t>Директ-Медиа</a:t>
            </a:r>
            <a:r>
              <a:rPr lang="ru-RU" sz="1600" b="1" dirty="0" smtClean="0"/>
              <a:t>, 2016. - Ч. 1. XVII и XVIII век. - 370 с. ; То же [Электронный ресурс]. - URL: http://biblioclub.ru/index.php?page=book&amp;id=93427  (16.04.2019).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4500570"/>
            <a:ext cx="8858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В данной книге собраны лекции профессора Императорского Казанского университета, историка театра Бориса Васильевича </a:t>
            </a:r>
            <a:r>
              <a:rPr lang="ru-RU" dirty="0" err="1" smtClean="0"/>
              <a:t>Варнеке</a:t>
            </a:r>
            <a:r>
              <a:rPr lang="ru-RU" dirty="0" smtClean="0"/>
              <a:t>, составленные по программе Драматических курсов при Императорском Театральном училище.</a:t>
            </a:r>
          </a:p>
          <a:p>
            <a:pPr algn="just"/>
            <a:r>
              <a:rPr lang="ru-RU" dirty="0" smtClean="0"/>
              <a:t> Издание содержит уникальные исторические подробности о зачатках и возникновении русского театра: скоморошество, древнее русское богослужение, спектакли в домах богатых иностранцев, живших в России, комическая опера и др.</a:t>
            </a:r>
          </a:p>
          <a:p>
            <a:pPr algn="just"/>
            <a:r>
              <a:rPr lang="ru-RU" dirty="0" smtClean="0"/>
              <a:t> Книга является руководством для будущих актеров.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14612" y="142852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ИСТОРИЯ ТЕАТРА В РОССИИ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857232"/>
            <a:ext cx="3570223" cy="50006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42844" y="214290"/>
            <a:ext cx="5000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/>
              <a:t>Всеволодский-Гернгросс</a:t>
            </a:r>
            <a:r>
              <a:rPr lang="ru-RU" b="1" dirty="0" smtClean="0"/>
              <a:t>, В. Н. Краткий курс истории русского театра / В. Н. </a:t>
            </a:r>
            <a:r>
              <a:rPr lang="ru-RU" b="1" dirty="0" err="1" smtClean="0"/>
              <a:t>Всеволодский-Гернгросс</a:t>
            </a:r>
            <a:r>
              <a:rPr lang="ru-RU" b="1" dirty="0" smtClean="0"/>
              <a:t>. - 2-е изд., </a:t>
            </a:r>
            <a:r>
              <a:rPr lang="ru-RU" b="1" dirty="0" err="1" smtClean="0"/>
              <a:t>испр</a:t>
            </a:r>
            <a:r>
              <a:rPr lang="ru-RU" b="1" dirty="0" smtClean="0"/>
              <a:t>. – Санкт-Петербург ; Москва ; Краснодар : Лань : ПЛАНЕТА МУЗЫКИ, 2011. - 253 с., [8] л. вклейка. — (Мир культуры, истории и философии).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2143116"/>
            <a:ext cx="48577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«Краткий курс истории русского театра» написана В. Н. </a:t>
            </a:r>
            <a:r>
              <a:rPr lang="ru-RU" dirty="0" err="1" smtClean="0"/>
              <a:t>Всеволодским-Гернгроссом</a:t>
            </a:r>
            <a:r>
              <a:rPr lang="ru-RU" dirty="0" smtClean="0"/>
              <a:t> -  советским  актером, театроведом, педагогом, доктором искусствоведения, профессором. Она посвящена начальному периоду развития музыкального театра в Росси (опера, водевиль, балет, дивертисмент, интермедия).</a:t>
            </a:r>
          </a:p>
          <a:p>
            <a:pPr algn="just"/>
            <a:r>
              <a:rPr lang="ru-RU" dirty="0" smtClean="0"/>
              <a:t> В книге описана  история школьного и придворного театров, появление общедоступного театра при Петре </a:t>
            </a:r>
            <a:r>
              <a:rPr lang="en-US" dirty="0" smtClean="0"/>
              <a:t>I</a:t>
            </a:r>
            <a:r>
              <a:rPr lang="ru-RU" dirty="0" smtClean="0"/>
              <a:t>. Освещены вопросы развития дворянского театра, а также зарождение театра для буржуазии и т. д.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Издание представляет интерес для театроведов, а также всех, кто интересуется историей русского театра.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285860"/>
            <a:ext cx="3214710" cy="44291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643306" y="142852"/>
            <a:ext cx="5357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Всевододский-Гернгросс</a:t>
            </a:r>
            <a:r>
              <a:rPr lang="ru-RU" b="1" dirty="0" smtClean="0"/>
              <a:t>, В. Русский театр : от истоков до середины </a:t>
            </a:r>
            <a:r>
              <a:rPr lang="en-US" b="1" dirty="0" smtClean="0"/>
              <a:t>XVIII</a:t>
            </a:r>
            <a:r>
              <a:rPr lang="ru-RU" b="1" dirty="0" smtClean="0"/>
              <a:t> в. / В. </a:t>
            </a:r>
            <a:r>
              <a:rPr lang="ru-RU" b="1" dirty="0" err="1" smtClean="0"/>
              <a:t>Всевододский-Гернгросс</a:t>
            </a:r>
            <a:r>
              <a:rPr lang="ru-RU" b="1" dirty="0" smtClean="0"/>
              <a:t> ; Академия наук СССР, Институт истории искусств. – Москва : Изд-во Академии наук СССР, 1957 г. – 262 с. : ил.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43306" y="2285992"/>
            <a:ext cx="52149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 книге изучено происхождение и ранняя история русского театра, развитие отдельных его видов и родов, художественных жанров.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Издание предназначено для студентов и преподавателей театральных учебных заведений и институтов культуры,  может быть полезно всем, кто интересуется начальной историей русского театра.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571612"/>
            <a:ext cx="3225211" cy="41434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643306" y="142852"/>
            <a:ext cx="53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Театральная жизнь России в эпоху Елизаветы Петровны : документальная хроника : 1751-1761 / </a:t>
            </a:r>
            <a:r>
              <a:rPr lang="ru-RU" b="1" dirty="0" err="1" smtClean="0"/>
              <a:t>Науч</a:t>
            </a:r>
            <a:r>
              <a:rPr lang="ru-RU" b="1" dirty="0" smtClean="0"/>
              <a:t>. совет РАН "История мировой культуры« , </a:t>
            </a:r>
            <a:r>
              <a:rPr lang="ru-RU" b="1" dirty="0" err="1" smtClean="0"/>
              <a:t>Гос</a:t>
            </a:r>
            <a:r>
              <a:rPr lang="ru-RU" b="1" dirty="0" smtClean="0"/>
              <a:t>. </a:t>
            </a:r>
            <a:r>
              <a:rPr lang="ru-RU" b="1" dirty="0" err="1" smtClean="0"/>
              <a:t>ин-т</a:t>
            </a:r>
            <a:r>
              <a:rPr lang="ru-RU" b="1" dirty="0" smtClean="0"/>
              <a:t> естествознания </a:t>
            </a:r>
            <a:r>
              <a:rPr lang="ru-RU" b="1" dirty="0" err="1" smtClean="0"/>
              <a:t>М-ва</a:t>
            </a:r>
            <a:r>
              <a:rPr lang="ru-RU" b="1" dirty="0" smtClean="0"/>
              <a:t> культуры РФ ; сост. Л. М. Старикова. - Москва : Наука, 2011.</a:t>
            </a:r>
          </a:p>
          <a:p>
            <a:pPr algn="just"/>
            <a:r>
              <a:rPr lang="ru-RU" b="1" dirty="0" err="1" smtClean="0"/>
              <a:t>Вып</a:t>
            </a:r>
            <a:r>
              <a:rPr lang="ru-RU" b="1" dirty="0" smtClean="0"/>
              <a:t>. 3; Кн. 1. - 2011. - 875 с.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0430" y="2071678"/>
            <a:ext cx="5500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книге собраны уникальные документальные материалы о театрально-музыкально-зрелищной жизни России во второе десятилетие царствования Елизаветы Петровны (1751-1761 гг.).</a:t>
            </a:r>
          </a:p>
          <a:p>
            <a:pPr algn="just"/>
            <a:r>
              <a:rPr lang="ru-RU" dirty="0" smtClean="0"/>
              <a:t> Книга повествует в основном о придворном театре и его артистах в России. Значительная часть ранее неизвестных документальных материалов впервые введена в научный обиход.</a:t>
            </a:r>
          </a:p>
          <a:p>
            <a:pPr algn="just"/>
            <a:r>
              <a:rPr lang="ru-RU" dirty="0" smtClean="0"/>
              <a:t> Во вступительной статье и примечаниях издания рассмотрен театральный процесс в целом и анализируются документы в контексте истории и культуры России той эпохи.</a:t>
            </a:r>
          </a:p>
          <a:p>
            <a:pPr algn="just"/>
            <a:r>
              <a:rPr lang="ru-RU" dirty="0" smtClean="0"/>
              <a:t> Книга будет интересна театроведам, музыковедам, культурологам и читателям, интересующимся историей русского театра, музыки и зрелищ.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1285860"/>
            <a:ext cx="3320246" cy="46434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4282" y="285728"/>
            <a:ext cx="514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Гордин</a:t>
            </a:r>
            <a:r>
              <a:rPr lang="ru-RU" b="1" dirty="0" smtClean="0"/>
              <a:t>, М. А. Театр Ивана Крылова / М. А. </a:t>
            </a:r>
            <a:r>
              <a:rPr lang="ru-RU" b="1" dirty="0" err="1" smtClean="0"/>
              <a:t>Гордин</a:t>
            </a:r>
            <a:r>
              <a:rPr lang="ru-RU" b="1" dirty="0" smtClean="0"/>
              <a:t>, Я. А. </a:t>
            </a:r>
            <a:r>
              <a:rPr lang="ru-RU" b="1" dirty="0" err="1" smtClean="0"/>
              <a:t>Гордин</a:t>
            </a:r>
            <a:r>
              <a:rPr lang="ru-RU" b="1" dirty="0" smtClean="0"/>
              <a:t>. – Ленинград : Искусство, 1983. – 174 с. : ил.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1714488"/>
            <a:ext cx="51435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знакомит читателей с произведениями известного баснописца Ивана Андреевича Крылова, который был также драматургом, театральным критиком. Вместе с Д. Фонвизиным он стоял у истоков русской реалистической комедии.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Автор воссоздает творческий путь И. А. Крылова Крылова.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Книга будет интересна театроведам, литературоведам, а также всем, кто интересуется историей театрального искусства.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6116" y="142852"/>
            <a:ext cx="5715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/>
              <a:t>«Театр – искусство прекрасное. Оно облагораживает, воспитывает человека. Тот, кто любит театр, всегда выносит из него запас мудрости и доброты.»</a:t>
            </a:r>
          </a:p>
          <a:p>
            <a:pPr algn="r"/>
            <a:r>
              <a:rPr lang="ru-RU" sz="2400" b="1" i="1" dirty="0" smtClean="0"/>
              <a:t>К. Станиславский</a:t>
            </a:r>
            <a:endParaRPr lang="ru-RU" sz="2400" b="1" i="1" dirty="0"/>
          </a:p>
        </p:txBody>
      </p:sp>
      <p:pic>
        <p:nvPicPr>
          <p:cNvPr id="6" name="Рисунок 5" descr="Ста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643182"/>
            <a:ext cx="5000660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23.jpg"/>
          <p:cNvPicPr>
            <a:picLocks noChangeAspect="1"/>
          </p:cNvPicPr>
          <p:nvPr/>
        </p:nvPicPr>
        <p:blipFill>
          <a:blip r:embed="rId3" cstate="print"/>
          <a:srcRect b="3947"/>
          <a:stretch>
            <a:fillRect/>
          </a:stretch>
        </p:blipFill>
        <p:spPr>
          <a:xfrm>
            <a:off x="5357818" y="928670"/>
            <a:ext cx="3642776" cy="4786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2844" y="142852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Ильясова, Р. Х. Народное художественное творчество : любительский театр </a:t>
            </a:r>
            <a:r>
              <a:rPr lang="en-US" b="1" dirty="0" smtClean="0"/>
              <a:t>XVIII-XX</a:t>
            </a:r>
            <a:r>
              <a:rPr lang="ru-RU" b="1" dirty="0" smtClean="0"/>
              <a:t> вв. : учебное пособие / Р. Х. Ильясова. – Тамбов : Изд-во ТГУ им. Г. Р. Державина, 2002. – 291 с.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1571612"/>
            <a:ext cx="50006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книге прослеживается возникновение и развитие традиций любительского искусства за три столетия, начиная от «охочих комедиантов» до создания Художественного театра, от первых спектаклей духовной академии до многочисленных театров-студий. Сделана попытка систематизировать и обобщить исторический материал. Проблема любительского театрального творчества рассматривается как часть общего развития культурной жизни русского общества </a:t>
            </a:r>
            <a:r>
              <a:rPr lang="en-US" dirty="0" smtClean="0"/>
              <a:t>XVIII-XX</a:t>
            </a:r>
            <a:r>
              <a:rPr lang="ru-RU" dirty="0" smtClean="0"/>
              <a:t> вв.. Определяются методологические принципы подхода к истории любительского театра в России.</a:t>
            </a:r>
          </a:p>
          <a:p>
            <a:pPr algn="just"/>
            <a:r>
              <a:rPr lang="ru-RU" dirty="0" smtClean="0"/>
              <a:t> Издание предназначено для студентов высших и средних учебных заведений культуры и искусства.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00108"/>
            <a:ext cx="3500462" cy="47863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071934" y="142852"/>
            <a:ext cx="4929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/>
              <a:t>Стрельцова</a:t>
            </a:r>
            <a:r>
              <a:rPr lang="ru-RU" b="1" dirty="0" smtClean="0"/>
              <a:t>, Е. И. Частный театр в России : от истоков до начала ХХ века / Е. И. </a:t>
            </a:r>
            <a:r>
              <a:rPr lang="ru-RU" b="1" dirty="0" err="1" smtClean="0"/>
              <a:t>Стрельцова</a:t>
            </a:r>
            <a:r>
              <a:rPr lang="ru-RU" b="1" dirty="0" smtClean="0"/>
              <a:t>. - Москва : ГИТИС, 2009. - 633 с. : ил.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71934" y="1142984"/>
            <a:ext cx="48577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книге подробно рассматривается эволюция </a:t>
            </a:r>
            <a:r>
              <a:rPr lang="ru-RU" dirty="0" smtClean="0"/>
              <a:t>организационных </a:t>
            </a:r>
            <a:r>
              <a:rPr lang="ru-RU" dirty="0" smtClean="0"/>
              <a:t>форм частного театра в России. Освещены общие проблемы зарождения и становления русской </a:t>
            </a:r>
            <a:r>
              <a:rPr lang="ru-RU" dirty="0" smtClean="0"/>
              <a:t>антрепризы</a:t>
            </a:r>
            <a:r>
              <a:rPr lang="ru-RU" dirty="0" smtClean="0"/>
              <a:t>, деятельность крупнейших организаторов театрального дела, таких как Л. Н. Самсонова, В. Н. Андреева-Бурлака и М. И. Писарева, М. М. Бородая и др. Дается краткий очерк возрождения </a:t>
            </a:r>
            <a:r>
              <a:rPr lang="ru-RU" dirty="0" err="1" smtClean="0"/>
              <a:t>антрепризного</a:t>
            </a:r>
            <a:r>
              <a:rPr lang="ru-RU" dirty="0" smtClean="0"/>
              <a:t> </a:t>
            </a:r>
            <a:r>
              <a:rPr lang="ru-RU" dirty="0" smtClean="0"/>
              <a:t>театра России в конце </a:t>
            </a:r>
            <a:r>
              <a:rPr lang="en-US" dirty="0" smtClean="0"/>
              <a:t>XX –</a:t>
            </a:r>
            <a:r>
              <a:rPr lang="ru-RU" dirty="0" smtClean="0"/>
              <a:t> начале </a:t>
            </a:r>
            <a:r>
              <a:rPr lang="en-US" dirty="0" smtClean="0"/>
              <a:t>XXI</a:t>
            </a:r>
            <a:r>
              <a:rPr lang="ru-RU" dirty="0" smtClean="0"/>
              <a:t> веков.</a:t>
            </a:r>
          </a:p>
          <a:p>
            <a:pPr algn="just"/>
            <a:r>
              <a:rPr lang="ru-RU" dirty="0" smtClean="0"/>
              <a:t> Издание содержит документы, как опубликованные, но ставшие раритетными, так и архивные.</a:t>
            </a:r>
          </a:p>
          <a:p>
            <a:pPr algn="just"/>
            <a:r>
              <a:rPr lang="ru-RU" dirty="0" smtClean="0"/>
              <a:t> Книга предназначена театральным менеджерам, продюсерам, актерам, режиссерам, театроведам, искусствоведам, филологам, студентам театральных институтов, а также тем, кто любит русский театр и интересуется его историей.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2000240"/>
            <a:ext cx="3232995" cy="45005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643438" y="142852"/>
            <a:ext cx="43577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Дмитриевский, В. Н. Театр и зрители : отечественный театр в системе отношений сцены и публики : от истоков до начала ХХ века / В. Н. Дмитриевский. – Санкт-Петербург : Дмитрий </a:t>
            </a:r>
            <a:r>
              <a:rPr lang="ru-RU" b="1" dirty="0" err="1" smtClean="0"/>
              <a:t>Буланин</a:t>
            </a:r>
            <a:r>
              <a:rPr lang="ru-RU" b="1" dirty="0" smtClean="0"/>
              <a:t>, 2007. - 327 с. : ил.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2214554"/>
            <a:ext cx="5500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Проблема рассматривается на материале истории и развития социального функционирования отечественного театра, начиная от его корневых истоков и кончая моделями театрального взаимодействия, сложившимися в начале </a:t>
            </a:r>
            <a:r>
              <a:rPr lang="en-US" dirty="0" smtClean="0"/>
              <a:t>XX</a:t>
            </a:r>
            <a:r>
              <a:rPr lang="ru-RU" dirty="0" smtClean="0"/>
              <a:t> века.     Театр выступает в системе связей человека и общества как часть коммуникативной саморегулирующейся системы, передающей социальный опыт, навыки художественного восприятия, культурного поведения, понимания психологических механизмов, необходимых человеку в процессе социализации.</a:t>
            </a:r>
          </a:p>
          <a:p>
            <a:pPr algn="just"/>
            <a:r>
              <a:rPr lang="ru-RU" dirty="0" smtClean="0"/>
              <a:t> Книга адресована как специалистам, так и кругу читателей, интересующихся историко-культурологическими проблемами художественной жизни.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42852"/>
            <a:ext cx="44291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i="1" dirty="0" smtClean="0"/>
              <a:t>Монография представляет собой историко-культурологическое исследование, посвященное становлению и развитию отношений театра и зрителя, понимаемого широко как диалог художника  и публики, искусства и общества. </a:t>
            </a:r>
            <a:endParaRPr lang="ru-RU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0"/>
            <a:ext cx="3643338" cy="47863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143372" y="214290"/>
            <a:ext cx="4857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Теляковский</a:t>
            </a:r>
            <a:r>
              <a:rPr lang="ru-RU" b="1" dirty="0" smtClean="0"/>
              <a:t>, В. А. Дневники Директора Императорских театров : 1906-1909 : Санкт-Петербург / В. А. </a:t>
            </a:r>
            <a:r>
              <a:rPr lang="ru-RU" b="1" dirty="0" err="1" smtClean="0"/>
              <a:t>Теляковский</a:t>
            </a:r>
            <a:r>
              <a:rPr lang="ru-RU" b="1" dirty="0" smtClean="0"/>
              <a:t> ; Союз театральных деятелей РФ ; [под общей ред. М. Г. </a:t>
            </a:r>
            <a:r>
              <a:rPr lang="ru-RU" b="1" dirty="0" err="1" smtClean="0"/>
              <a:t>Светаевой</a:t>
            </a:r>
            <a:r>
              <a:rPr lang="ru-RU" b="1" dirty="0" smtClean="0"/>
              <a:t>]. - Москва : Артист. Режиссер. Театр, 2011. - 928 с.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43372" y="2571744"/>
            <a:ext cx="4714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Данная книга представляет собой  публикацию дневников Владимира Аркадьевича </a:t>
            </a:r>
            <a:r>
              <a:rPr lang="ru-RU" dirty="0" err="1" smtClean="0"/>
              <a:t>Теляковского</a:t>
            </a:r>
            <a:r>
              <a:rPr lang="ru-RU" dirty="0" smtClean="0"/>
              <a:t>, служившего директором Императорских театров. Она охватывает период с осени 1906 до осени 1909 года и содержит подробную летопись трех сезонов петербургских и московских Императорских театров.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571612"/>
            <a:ext cx="3786214" cy="48577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Соловьева, И. Н. К. С. Станиславский / И. Н. Соловьева, В. В. Шитова. – 2-е изд. - Москва : Искусство, 1968. – 168 с. : ил.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71934" y="142853"/>
            <a:ext cx="492922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/>
              <a:t> Данная книга рассказывает об одном из основателей МХАТ, генеральном актере и режиссере, реформаторе сценического искусства, Константине Сергеевиче Станиславском.</a:t>
            </a:r>
          </a:p>
          <a:p>
            <a:pPr algn="just"/>
            <a:endParaRPr lang="ru-RU" i="1" dirty="0" smtClean="0"/>
          </a:p>
          <a:p>
            <a:pPr algn="just"/>
            <a:r>
              <a:rPr lang="ru-RU" dirty="0" smtClean="0"/>
              <a:t> В издании он предстает перед нами не только в естественном течении своей долгой жизни человека и художника, но и на фоне сменяющихся исторических эпох, во всем многообразии и неразрывности связей с общественными и эстетическими событиями, во всем богатстве духовного и творческого общения с крупнейшими фигурами времени - Чеховым, Горьким, Ермоловой, Блоком, Комиссаржевской, Вахтанговым. Кроме того, читатель встретится с такими блистательными мастерами МХАТ, как Москвин, Качалов, </a:t>
            </a:r>
            <a:r>
              <a:rPr lang="ru-RU" dirty="0" err="1" smtClean="0"/>
              <a:t>Книппер-Чехова</a:t>
            </a:r>
            <a:r>
              <a:rPr lang="ru-RU" dirty="0" smtClean="0"/>
              <a:t>, Лилина, Леонидов, Хмелев.</a:t>
            </a:r>
          </a:p>
          <a:p>
            <a:pPr algn="just"/>
            <a:endParaRPr lang="ru-RU" dirty="0" smtClean="0"/>
          </a:p>
          <a:p>
            <a:pPr algn="just"/>
            <a:r>
              <a:rPr lang="ru-RU" i="1" dirty="0" smtClean="0"/>
              <a:t> Книга иллюстрирована множеством фотографий, хранящихся в фондах библиотек, музеев, а также частных коллекциях.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rt9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142984"/>
            <a:ext cx="3786214" cy="48577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86248" y="285728"/>
            <a:ext cx="471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Янковский, М. Ленинградский театр комедии / М. Янковский. – Ленинград : Искусство, 1968. – 178 с. : ил.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2071678"/>
            <a:ext cx="43577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Данная книга рассказывает об истории Ленинградского академического театра Комедии, во главе которого стоял талантливый руководитель - художник и режиссер Н. П. Акимов, об актерах И. Зарубиной, А. </a:t>
            </a:r>
            <a:r>
              <a:rPr lang="ru-RU" dirty="0" err="1" smtClean="0"/>
              <a:t>Бениаминове</a:t>
            </a:r>
            <a:r>
              <a:rPr lang="ru-RU" dirty="0" smtClean="0"/>
              <a:t>, Е. </a:t>
            </a:r>
            <a:r>
              <a:rPr lang="ru-RU" dirty="0" err="1" smtClean="0"/>
              <a:t>Юнгер</a:t>
            </a:r>
            <a:r>
              <a:rPr lang="ru-RU" dirty="0" smtClean="0"/>
              <a:t>, Л. Колесове, В. </a:t>
            </a:r>
            <a:r>
              <a:rPr lang="ru-RU" dirty="0" err="1" smtClean="0"/>
              <a:t>Ускове</a:t>
            </a:r>
            <a:r>
              <a:rPr lang="ru-RU" dirty="0" smtClean="0"/>
              <a:t> и многих других.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Из книги вы узнаете о том, как создавался, складывался и самоопределялся Театр, менялся его репертуар, состав труппы.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736"/>
            <a:ext cx="4299757" cy="5286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2844" y="142853"/>
            <a:ext cx="442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Большой театр СССР : опера : балет / сост. И. П. </a:t>
            </a:r>
            <a:r>
              <a:rPr lang="ru-RU" b="1" dirty="0" err="1" smtClean="0"/>
              <a:t>Абрамский</a:t>
            </a:r>
            <a:r>
              <a:rPr lang="ru-RU" b="1" dirty="0" smtClean="0"/>
              <a:t>. – Москва : Государственное музыкальное изд-во, 1958. – 566 с. : ил.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43438" y="285728"/>
            <a:ext cx="43577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Представленная книга - одно из наиболее красивых и роскошных изданий, посвященных истории Большого театра. Издана она была по случаю двойного юбилея. В 1956 году исполнилось 200 лет создания профессионального театра в России, а также 100 лет с момента, когда Большой театр обрел свое новое здание.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Большой театр, являющийся гордостью страны, показан в книге во всем своем величии и красоте. Здесь представлена история театра, начиная с ХIХ века. Рассмотрены наиболее значимые оперные и балетные постановки, история их создания и сценическая судьба.  Помещены биографические очерки выдающихся артистов, оперных и балетных звезд, которыми всегда славился Большой театр.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857232"/>
            <a:ext cx="3786214" cy="49292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357686" y="214290"/>
            <a:ext cx="4643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Голубовский</a:t>
            </a:r>
            <a:r>
              <a:rPr lang="ru-RU" b="1" dirty="0" smtClean="0"/>
              <a:t>, Б. Г. Большие маленькие театры / Б. Г. </a:t>
            </a:r>
            <a:r>
              <a:rPr lang="ru-RU" b="1" dirty="0" err="1" smtClean="0"/>
              <a:t>Голубовский</a:t>
            </a:r>
            <a:r>
              <a:rPr lang="ru-RU" b="1" dirty="0" smtClean="0"/>
              <a:t>. - Москва : Изд-во им. Сабашниковых, 1998. - 463 с. - (Записи Прошлого).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86248" y="2428868"/>
            <a:ext cx="4357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является мемуарами известного театрального деятеля Б. Г. </a:t>
            </a:r>
            <a:r>
              <a:rPr lang="ru-RU" dirty="0" err="1" smtClean="0"/>
              <a:t>Голубовского</a:t>
            </a:r>
            <a:r>
              <a:rPr lang="ru-RU" dirty="0" smtClean="0"/>
              <a:t>, в которых от вспоминает артистическую Москву 30-40-х годов прошлого столетия.       Рассказывается о десятках полузабытых спектаклях тех лет, прослеживаются судьбы актеров и режиссеров того времени.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928670"/>
            <a:ext cx="3649832" cy="50006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42844" y="214290"/>
            <a:ext cx="50006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Мальцева, О. Н. Поэтический театр Юрия Любимова : спектакли Московского тетра драмы и комедии на Таганке : 1964-1998 / О. Н. Мальцева. - Санкт-Петербург. : Рос. </a:t>
            </a:r>
            <a:r>
              <a:rPr lang="ru-RU" b="1" dirty="0" err="1" smtClean="0"/>
              <a:t>ин-т</a:t>
            </a:r>
            <a:r>
              <a:rPr lang="ru-RU" b="1" dirty="0" smtClean="0"/>
              <a:t> истории искусства, 1999. - 271 с.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2357430"/>
            <a:ext cx="5000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книге говорится об искусстве выдающегося режиссера </a:t>
            </a:r>
            <a:r>
              <a:rPr lang="en-US" dirty="0" smtClean="0"/>
              <a:t>XX</a:t>
            </a:r>
            <a:r>
              <a:rPr lang="ru-RU" dirty="0" smtClean="0"/>
              <a:t> века Юрия Любимова.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Автор исследует природу художественного мира, созданного режиссером на сцене Московского театра драмы и комедии на Таганке с 1964 по 1998 годы.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Книга содержит более 120 избранных фотографий режиссера и сцен из спектаклей, представляющих </a:t>
            </a:r>
            <a:r>
              <a:rPr lang="ru-RU" dirty="0" err="1" smtClean="0"/>
              <a:t>фотолетопись</a:t>
            </a:r>
            <a:r>
              <a:rPr lang="ru-RU" dirty="0" smtClean="0"/>
              <a:t> Театра на Таганке.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0"/>
            <a:ext cx="3214710" cy="442915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57554" y="142852"/>
            <a:ext cx="5572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Ефремов, О. О театре и о себе / О. Ефремов </a:t>
            </a:r>
            <a:r>
              <a:rPr lang="ru-RU" b="1" dirty="0" smtClean="0"/>
              <a:t>;</a:t>
            </a:r>
          </a:p>
          <a:p>
            <a:pPr algn="just"/>
            <a:r>
              <a:rPr lang="ru-RU" b="1" dirty="0" smtClean="0"/>
              <a:t>[</a:t>
            </a:r>
            <a:r>
              <a:rPr lang="ru-RU" b="1" dirty="0" smtClean="0"/>
              <a:t>авт.-сост. А. Смелянский]. - Москва : Изд-во Московского Художественного театра, 1997. - 246 </a:t>
            </a:r>
            <a:r>
              <a:rPr lang="ru-RU" b="1" dirty="0" err="1" smtClean="0"/>
              <a:t>c</a:t>
            </a:r>
            <a:r>
              <a:rPr lang="ru-RU" b="1" dirty="0" smtClean="0"/>
              <a:t>. : ил.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00430" y="1857364"/>
            <a:ext cx="53578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данной книге Олег Николаевич Ефремов является и основным героем, и основным рассказчиком.</a:t>
            </a:r>
          </a:p>
          <a:p>
            <a:pPr algn="just"/>
            <a:r>
              <a:rPr lang="ru-RU" dirty="0" smtClean="0"/>
              <a:t> Первый раздел включает </a:t>
            </a:r>
            <a:r>
              <a:rPr lang="ru-RU" dirty="0" err="1" smtClean="0"/>
              <a:t>фотолетопись</a:t>
            </a:r>
            <a:r>
              <a:rPr lang="ru-RU" dirty="0" smtClean="0"/>
              <a:t> трех театров, которые составили основу театральной биографии О. Н. Ефремова – «Центральный детский театр», «Современник» и МХАТ.</a:t>
            </a:r>
          </a:p>
          <a:p>
            <a:pPr algn="just"/>
            <a:r>
              <a:rPr lang="ru-RU" dirty="0" smtClean="0"/>
              <a:t> Во втором разделе легендарный актер и режиссер предлагает читателю свое видение чеховских пьес, поставленных им в Художественном театре, диалоги с критиками.</a:t>
            </a:r>
          </a:p>
          <a:p>
            <a:pPr algn="just"/>
            <a:r>
              <a:rPr lang="ru-RU" dirty="0" smtClean="0"/>
              <a:t> Завершает книгу «Хроника творчества», по которой хорошо видно, сколько сделано Олегом Ефремовым для нашего искусства за пятьдесят лет его работы.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.TSU\Рабочий стол\Новая папка\картинка.jpg"/>
          <p:cNvPicPr>
            <a:picLocks noChangeAspect="1" noChangeArrowheads="1"/>
          </p:cNvPicPr>
          <p:nvPr/>
        </p:nvPicPr>
        <p:blipFill>
          <a:blip r:embed="rId3"/>
          <a:srcRect l="26829" r="26829"/>
          <a:stretch>
            <a:fillRect/>
          </a:stretch>
        </p:blipFill>
        <p:spPr bwMode="auto">
          <a:xfrm>
            <a:off x="214282" y="714356"/>
            <a:ext cx="2714644" cy="3781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00430" y="214290"/>
            <a:ext cx="55007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В соответствии с Указом Президента Владимира Владимировича Путина 2019 год в Российской Федерации объявлен Годом театра.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Его основные задачи: сохранение и популяризация лучших отечественных театральных традиций и достижений; доступность лучших образцов театрального искусства для жителей разных городов, совершенствование организации театрального дела и привлечение внимания к вопросам театрального образования.</a:t>
            </a:r>
          </a:p>
          <a:p>
            <a:pPr algn="just"/>
            <a:endParaRPr lang="ru-RU" dirty="0" smtClean="0"/>
          </a:p>
          <a:p>
            <a:pPr algn="just"/>
            <a:r>
              <a:rPr lang="ru-RU" b="1" i="1" dirty="0" smtClean="0"/>
              <a:t> Всего 300 лет назад у нас не строили театральные здания и не создавали постоянные труппы.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4714884"/>
            <a:ext cx="87154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Сегодня в стране более 600 театров - исторических и экспериментальных, традиционных и современных, музыкальных и драматических, детских и эстрадных.</a:t>
            </a:r>
          </a:p>
          <a:p>
            <a:pPr algn="just"/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На отечественных площадках не только ставят собственные спектакли, но и принимают артистов из ведущих театров мира и проводят международные театральные фестивали.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29322" y="214290"/>
            <a:ext cx="285752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/>
              <a:t>Виды театров:</a:t>
            </a:r>
          </a:p>
          <a:p>
            <a:pPr algn="ctr"/>
            <a:endParaRPr lang="ru-RU" sz="2800" b="1" dirty="0" smtClean="0"/>
          </a:p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драматический;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 оперы и балета;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кукольный;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пантомима;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мюзикл;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оперетта;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театр абсурда;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театр пародии;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уличный театр.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143248"/>
            <a:ext cx="5357850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42852"/>
            <a:ext cx="4929190" cy="278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3786214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42844" y="2214554"/>
            <a:ext cx="88583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dirty="0" smtClean="0"/>
              <a:t>История кукольного театра начинается еще в Египте, где для исполнения ритуальных действий жрецы использовали куклу бога Осириса.</a:t>
            </a:r>
          </a:p>
          <a:p>
            <a:pPr algn="just">
              <a:buFont typeface="Wingdings" pitchFamily="2" charset="2"/>
              <a:buChar char="§"/>
            </a:pPr>
            <a:endParaRPr lang="ru-RU" b="1" i="1" dirty="0" smtClean="0"/>
          </a:p>
          <a:p>
            <a:pPr algn="just">
              <a:buFont typeface="Wingdings" pitchFamily="2" charset="2"/>
              <a:buChar char="§"/>
            </a:pPr>
            <a:r>
              <a:rPr lang="ru-RU" b="1" i="1" dirty="0" smtClean="0"/>
              <a:t>Примечательным в истории театра кукол является театр в Америке под названием «Хлеб и кукла». Он отличался применением гигантских кукол из папье-маше, очевидным политическим оттенком, а также угощением вкусным хлебом на входе.</a:t>
            </a:r>
          </a:p>
          <a:p>
            <a:pPr algn="just">
              <a:buFont typeface="Wingdings" pitchFamily="2" charset="2"/>
              <a:buChar char="§"/>
            </a:pPr>
            <a:endParaRPr lang="ru-RU" dirty="0" smtClean="0"/>
          </a:p>
          <a:p>
            <a:pPr algn="just">
              <a:buFont typeface="Wingdings" pitchFamily="2" charset="2"/>
              <a:buChar char="§"/>
            </a:pPr>
            <a:r>
              <a:rPr lang="ru-RU" dirty="0" smtClean="0"/>
              <a:t>Известные обрядово-ритуальные кукольные театры существуют во многих странах до сих пор: Японии («</a:t>
            </a:r>
            <a:r>
              <a:rPr lang="ru-RU" dirty="0" err="1" smtClean="0"/>
              <a:t>Бунраку</a:t>
            </a:r>
            <a:r>
              <a:rPr lang="ru-RU" dirty="0" smtClean="0"/>
              <a:t>»), Индонезии («</a:t>
            </a:r>
            <a:r>
              <a:rPr lang="ru-RU" dirty="0" err="1" smtClean="0"/>
              <a:t>Ваянг</a:t>
            </a:r>
            <a:r>
              <a:rPr lang="ru-RU" dirty="0" smtClean="0"/>
              <a:t>»), Каталонии («Эль </a:t>
            </a:r>
            <a:r>
              <a:rPr lang="ru-RU" dirty="0" err="1" smtClean="0"/>
              <a:t>Пасторес</a:t>
            </a:r>
            <a:r>
              <a:rPr lang="ru-RU" dirty="0" smtClean="0"/>
              <a:t>»), Беларуси («</a:t>
            </a:r>
            <a:r>
              <a:rPr lang="ru-RU" dirty="0" err="1" smtClean="0"/>
              <a:t>Батлейка</a:t>
            </a:r>
            <a:r>
              <a:rPr lang="ru-RU" dirty="0" smtClean="0"/>
              <a:t>») и других.</a:t>
            </a:r>
          </a:p>
          <a:p>
            <a:pPr algn="just">
              <a:buFont typeface="Wingdings" pitchFamily="2" charset="2"/>
              <a:buChar char="§"/>
            </a:pPr>
            <a:endParaRPr lang="ru-RU" dirty="0" smtClean="0"/>
          </a:p>
          <a:p>
            <a:pPr algn="just">
              <a:buFont typeface="Wingdings" pitchFamily="2" charset="2"/>
              <a:buChar char="§"/>
            </a:pPr>
            <a:r>
              <a:rPr lang="ru-RU" b="1" i="1" dirty="0" smtClean="0"/>
              <a:t>Куклы бывают разными как по размерам, так и по виду. Есть пальчиковые и перчаточные, тростевые и планшетные, марионетки и куклы-великаны. Быть актером кукольного театра не так просто, ведь нужно суметь оживить неодушевленный предмет, наделить его характером и голосом.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43438" y="142852"/>
            <a:ext cx="3559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КУКОЛЬНЫЙ</a:t>
            </a:r>
            <a:r>
              <a:rPr lang="ru-RU" sz="1600" dirty="0" smtClean="0"/>
              <a:t> </a:t>
            </a:r>
            <a:r>
              <a:rPr lang="ru-RU" sz="3200" b="1" dirty="0" smtClean="0"/>
              <a:t>ТЕАТР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71934" y="928670"/>
            <a:ext cx="4929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КУКОЛЬНЫЙ ТЕАТР </a:t>
            </a:r>
            <a:r>
              <a:rPr lang="ru-RU" dirty="0" smtClean="0"/>
              <a:t>– </a:t>
            </a:r>
            <a:r>
              <a:rPr lang="ru-RU" b="1" dirty="0" smtClean="0"/>
              <a:t>особый вид театрального представления, в котором вместо актеров (или наряду с актерами) действуют куклы.</a:t>
            </a:r>
            <a:endParaRPr lang="ru-RU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142984"/>
            <a:ext cx="3357586" cy="45005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00496" y="214290"/>
            <a:ext cx="4857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Королев, М. М. Искусство театра кукол :  основы теории / М. М. Королев. – Ленинград : Искусство, 1973 г. – 111 с. : ил.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57620" y="2071678"/>
            <a:ext cx="50720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книге представлен опыт теоретического осмысления искусства театра кукол.</a:t>
            </a:r>
          </a:p>
          <a:p>
            <a:pPr algn="just"/>
            <a:r>
              <a:rPr lang="ru-RU" dirty="0" smtClean="0"/>
              <a:t> Говорится об  особенностях исторического развития отечественного театра кукол, выведены черты сходства театра кукол с драматическим театром. Кратко освещена история театра кукол в некоторых зарубежных странах. Описана специфика искусства театра кукол и разнообразие художественных возможностей данного вида искусства.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48" y="142852"/>
            <a:ext cx="2746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КУКОЛЬНЫЙ ТЕАТР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ociolog8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00108"/>
            <a:ext cx="3714776" cy="46434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143372" y="285728"/>
            <a:ext cx="485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Образцов, С. В. Театр кукол / С. В. Образцов ; </a:t>
            </a:r>
            <a:r>
              <a:rPr lang="ru-RU" b="1" dirty="0" err="1" smtClean="0"/>
              <a:t>Гос</a:t>
            </a:r>
            <a:r>
              <a:rPr lang="ru-RU" b="1" dirty="0" smtClean="0"/>
              <a:t>. Ордена Трудового Красного знамени Центральный театр кукол. – Москва : Планета, 1981. – </a:t>
            </a:r>
            <a:r>
              <a:rPr lang="en-US" b="1" dirty="0" smtClean="0"/>
              <a:t>[</a:t>
            </a:r>
            <a:r>
              <a:rPr lang="ru-RU" b="1" dirty="0" smtClean="0"/>
              <a:t>180 с.</a:t>
            </a:r>
            <a:r>
              <a:rPr lang="en-US" b="1" dirty="0" smtClean="0"/>
              <a:t>]</a:t>
            </a:r>
            <a:r>
              <a:rPr lang="ru-RU" b="1" dirty="0" smtClean="0"/>
              <a:t> : ил.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2071678"/>
            <a:ext cx="4857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Фотоальбом посвящен истории Театра кукол Сергея Владимировича Образцова, замыслу и возникновению театра, появлению кукол-артистов, первым спектаклям.</a:t>
            </a:r>
          </a:p>
          <a:p>
            <a:pPr algn="just"/>
            <a:r>
              <a:rPr lang="ru-RU" dirty="0" smtClean="0"/>
              <a:t> В альбоме представлены фотографии сцен из различных постановок, репетиций, занимательные кадры, посвященные артистам и юным зрителям тетра кукол.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785926"/>
            <a:ext cx="885831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85984" y="142852"/>
            <a:ext cx="485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ДРАМАТИЧЕСКИЙ</a:t>
            </a:r>
            <a:r>
              <a:rPr lang="ru-RU" sz="3200" b="1" dirty="0" smtClean="0"/>
              <a:t> </a:t>
            </a:r>
            <a:r>
              <a:rPr lang="ru-RU" sz="2800" b="1" dirty="0" smtClean="0"/>
              <a:t>ТЕАТР</a:t>
            </a:r>
            <a:endParaRPr lang="ru-RU" sz="3200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071942"/>
            <a:ext cx="414340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643446"/>
            <a:ext cx="335758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42844" y="714356"/>
            <a:ext cx="8858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600" dirty="0" smtClean="0"/>
              <a:t>История драматического театра восходит к античным временам. </a:t>
            </a:r>
          </a:p>
          <a:p>
            <a:pPr algn="just">
              <a:buFont typeface="Arial" pitchFamily="34" charset="0"/>
              <a:buChar char="•"/>
            </a:pPr>
            <a:endParaRPr lang="ru-RU" sz="1600" dirty="0" smtClean="0"/>
          </a:p>
          <a:p>
            <a:pPr algn="just">
              <a:buFont typeface="Wingdings" pitchFamily="2" charset="2"/>
              <a:buChar char="§"/>
            </a:pPr>
            <a:r>
              <a:rPr lang="ru-RU" sz="1600" b="1" i="1" dirty="0" smtClean="0"/>
              <a:t>Главная отличительная черта драматического театра – действия актера сочетаются с произнесенными им словами.</a:t>
            </a:r>
          </a:p>
          <a:p>
            <a:pPr algn="just">
              <a:buFont typeface="Arial" pitchFamily="34" charset="0"/>
              <a:buChar char="•"/>
            </a:pPr>
            <a:endParaRPr lang="ru-RU" sz="1600" b="1" dirty="0" smtClean="0"/>
          </a:p>
          <a:p>
            <a:pPr algn="just">
              <a:buFont typeface="Wingdings" pitchFamily="2" charset="2"/>
              <a:buChar char="§"/>
            </a:pPr>
            <a:r>
              <a:rPr lang="ru-RU" sz="1600" dirty="0" smtClean="0"/>
              <a:t>Сценической речи уделяется в этой разновидности жанра особенное внимание. Основой драматического спектакля является пьеса.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643182"/>
            <a:ext cx="8858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600" b="1" i="1" dirty="0" smtClean="0"/>
              <a:t>В процессе актерской игры возможна импровизация, действие может включать танец, пение. Спектакль строится на основе литературного произведения. </a:t>
            </a:r>
          </a:p>
          <a:p>
            <a:pPr algn="just">
              <a:buFont typeface="Arial" pitchFamily="34" charset="0"/>
              <a:buChar char="•"/>
            </a:pPr>
            <a:endParaRPr lang="ru-RU" sz="1600" b="1" dirty="0" smtClean="0"/>
          </a:p>
          <a:p>
            <a:pPr algn="just">
              <a:buFont typeface="Wingdings" pitchFamily="2" charset="2"/>
              <a:buChar char="§"/>
            </a:pPr>
            <a:r>
              <a:rPr lang="ru-RU" sz="1600" dirty="0" smtClean="0"/>
              <a:t>Довольно примечателен тот факт, что у работников театра считается, что уронить сценарий - не к добру. Если эта неприятность произошла, надо обязательно на него сесть.</a:t>
            </a:r>
            <a:endParaRPr lang="ru-RU" sz="1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42918"/>
            <a:ext cx="2571768" cy="33575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71868" y="142852"/>
            <a:ext cx="3416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ДРАМАТИЧЕСКИЙ ТЕАТР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6116" y="714356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Данилов, С. С. Очерки по истории русского драматического театра : учебное пособие для театральных институтов и театральных училищ / С. С. Данилов. – Москва ; Ленинград. – Искусство, 1948. – 588 с. : ил.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4429132"/>
            <a:ext cx="8286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Отмечаются многообразные связи русского театра с западноевропейским, от вопросов «заимствования» иностранных образцов в старину до проблемы влияния русских классиков на западную драматургию, русского сценического искусства на зарубежное. Русский театр рассматривается автором в окружении европейских художественных явлений, ибо на широком историческом фоне особенно отчетливо предстает мировое значение русской театральной культуры.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14678" y="2357430"/>
            <a:ext cx="5715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Книга прослеживает путь, пройденный русской драматической  литературой и русским сценическим искусством с отдаленного времени их самобытного зарождения до Великой Октябрьской социалистической революции, затрагиваются отдельные моменты истории советского театра.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642918"/>
            <a:ext cx="3499801" cy="48577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2844" y="142852"/>
            <a:ext cx="5214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Сто лет. Александринский театр – </a:t>
            </a:r>
            <a:r>
              <a:rPr lang="ru-RU" b="1" dirty="0" err="1" smtClean="0"/>
              <a:t>театр</a:t>
            </a:r>
            <a:r>
              <a:rPr lang="ru-RU" b="1" dirty="0" smtClean="0"/>
              <a:t> </a:t>
            </a:r>
            <a:r>
              <a:rPr lang="ru-RU" b="1" dirty="0" err="1" smtClean="0"/>
              <a:t>Госдрамы</a:t>
            </a:r>
            <a:r>
              <a:rPr lang="ru-RU" b="1" dirty="0" smtClean="0"/>
              <a:t> : 1832-1932 / отв. ред. Я. О. Боярский. – Ленинград : Изд-во Дирекции Ленинградских Государственных Театров, 1932. – 544 с. : ил.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857364"/>
            <a:ext cx="51435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Книга представляет собой юбилейное издание, которое было подготовлено к столетию Ленинградского Государственного театра Драмы (бывшего Александринского театра).</a:t>
            </a:r>
          </a:p>
          <a:p>
            <a:pPr algn="just"/>
            <a:r>
              <a:rPr lang="ru-RU" dirty="0" smtClean="0"/>
              <a:t> Издание содержит материалы по истории театра, начиная с эпохи крепостничества и эпохи «либеральных реформ», заканчивая творческой перестройкой Александринского театра в 1928 году,  осознанием новых задач, поставленных перед всем культурным сообществом большевизмом после Октября. </a:t>
            </a:r>
          </a:p>
          <a:p>
            <a:pPr algn="just"/>
            <a:r>
              <a:rPr lang="ru-RU" dirty="0" smtClean="0"/>
              <a:t> Книга включает множество иллюстраций, которые наглядно демонстрируют основные вехи в истории Александринского театра за сто лет.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928670"/>
            <a:ext cx="4000528" cy="500063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29124" y="214290"/>
            <a:ext cx="457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Ленинградский Государственный Академический театр Драмы имени А. С. Пушкина : 225 лет / сост. Э. К. </a:t>
            </a:r>
            <a:r>
              <a:rPr lang="ru-RU" b="1" dirty="0" err="1" smtClean="0"/>
              <a:t>Норкуте</a:t>
            </a:r>
            <a:r>
              <a:rPr lang="ru-RU" b="1" dirty="0" smtClean="0"/>
              <a:t>. – Ленинград : Искусство, 1983. – 271 с. : ил.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1785926"/>
            <a:ext cx="4286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издании предпринята попытка осветить историю становления и развития  одного из старейших театров страны, отразить самые яркие свершения его мастеров на протяжении 225 лет, тесные связи Российского – Александринского – Пушкинского театра с передовыми деятелями культуры, с жизнью народа. Особый раздел альбома посвящен творчеству крупнейших художников, работавших в театре.</a:t>
            </a:r>
          </a:p>
          <a:p>
            <a:pPr algn="just"/>
            <a:r>
              <a:rPr lang="ru-RU" dirty="0" smtClean="0"/>
              <a:t> В альбоме свыше 600 иллюстраций – живописные портреты, редкие гравюры и рисунки, письма, афиши, фотографии.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14422"/>
            <a:ext cx="5232035" cy="47148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2844" y="214290"/>
            <a:ext cx="5072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Мурзина</a:t>
            </a:r>
            <a:r>
              <a:rPr lang="ru-RU" b="1" dirty="0" smtClean="0"/>
              <a:t>, М. А. Есть в России театр…/ М. А. </a:t>
            </a:r>
            <a:r>
              <a:rPr lang="ru-RU" b="1" dirty="0" err="1" smtClean="0"/>
              <a:t>Мурзина</a:t>
            </a:r>
            <a:r>
              <a:rPr lang="ru-RU" b="1" dirty="0" smtClean="0"/>
              <a:t>. – Липецк : Липецкое изд-во </a:t>
            </a:r>
            <a:r>
              <a:rPr lang="ru-RU" b="1" dirty="0" err="1" smtClean="0"/>
              <a:t>Роскомпечати</a:t>
            </a:r>
            <a:r>
              <a:rPr lang="ru-RU" b="1" dirty="0" smtClean="0"/>
              <a:t>, 1996. – 222 с. : ил.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72132" y="1285860"/>
            <a:ext cx="34289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посвящена Липецкому академическому  театру драмы имени Льва Толстого. </a:t>
            </a:r>
          </a:p>
          <a:p>
            <a:pPr algn="just"/>
            <a:r>
              <a:rPr lang="ru-RU" dirty="0" smtClean="0"/>
              <a:t> Она рассказывает об истории  зарождения  липецкого театра, о спектаклях, которые ставили в нем, актерах и режиссерах, чья жизнь напрямую была связана с театром.</a:t>
            </a:r>
          </a:p>
          <a:p>
            <a:pPr algn="just"/>
            <a:r>
              <a:rPr lang="ru-RU" dirty="0" smtClean="0"/>
              <a:t> Автор знакомит нас с жизнью театра в годы Великой Отечественной войны.</a:t>
            </a:r>
          </a:p>
          <a:p>
            <a:pPr algn="just"/>
            <a:r>
              <a:rPr lang="ru-RU" i="1" dirty="0" smtClean="0"/>
              <a:t> Книга иллюстрирована фотографиями сцен из спектаклей, актеров и режиссеров театра.</a:t>
            </a:r>
            <a:endParaRPr lang="ru-RU" dirty="0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357298"/>
            <a:ext cx="3643338" cy="3213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000496" y="2143117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1000109"/>
            <a:ext cx="507209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Балетный спектакль основан на каком-либо сюжете, который называется либретто. Большую роль в балете играет пантомима. С ее помощью танцовщики передают свои чувства и суть происходящего.</a:t>
            </a:r>
          </a:p>
          <a:p>
            <a:pPr algn="just"/>
            <a:endParaRPr lang="ru-RU" dirty="0" smtClean="0"/>
          </a:p>
          <a:p>
            <a:pPr algn="just">
              <a:buFont typeface="Wingdings" pitchFamily="2" charset="2"/>
              <a:buChar char="§"/>
            </a:pPr>
            <a:r>
              <a:rPr lang="ru-RU" b="1" i="1" dirty="0" smtClean="0"/>
              <a:t>Родиной этого вида искусства считается Италия.</a:t>
            </a:r>
          </a:p>
          <a:p>
            <a:pPr algn="just"/>
            <a:endParaRPr lang="ru-RU" dirty="0" smtClean="0"/>
          </a:p>
          <a:p>
            <a:pPr algn="just">
              <a:buFont typeface="Wingdings" pitchFamily="2" charset="2"/>
              <a:buChar char="§"/>
            </a:pPr>
            <a:r>
              <a:rPr lang="ru-RU" dirty="0" smtClean="0"/>
              <a:t>В шестнадцатом веке появились первые танцевальные сценки. Через некоторое время во Франции становится популярным придворный балет. До таких шедевров, как балет "Лебединое озеро", было еще очень далеко, и танцы, исполняемые во дворцах, мало напоминали то искусство, которое сейчас можно увидеть на сцене.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00034" y="142852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БАЛЕТ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5786454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b="1" i="1" dirty="0" smtClean="0"/>
              <a:t>Ни одна страна мира не представляет себе культурную жизнь без балета. Это тот вид сценического искусства, который будет жить вечно.</a:t>
            </a:r>
            <a:endParaRPr lang="ru-RU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29058" y="214290"/>
            <a:ext cx="5072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Балет - это вид театрального искусства, в основе которого лежит танец.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86314" y="142852"/>
            <a:ext cx="2714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ИСТОРИЯ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2285992"/>
            <a:ext cx="8858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 Сначала праздник устраивался на городских площадях, а потом для проведения представлений стали строить специальные архитектурные сооружения. </a:t>
            </a:r>
          </a:p>
          <a:p>
            <a:pPr algn="just"/>
            <a:endParaRPr lang="ru-RU" dirty="0" smtClean="0"/>
          </a:p>
          <a:p>
            <a:pPr algn="just"/>
            <a:r>
              <a:rPr lang="ru-RU" b="1" i="1" dirty="0" smtClean="0"/>
              <a:t> Здание театра строилось на склоне холма. У подножия была круглая площадка - орхестра, на которой выступали певцы, декламаторы, актёры. За орхестрой располагалась скена - палатка для переодеваний актёров и реквизита. Некоторые театры были поистине огромны и вполне сравнимы по вместимости с современными стадионами.</a:t>
            </a:r>
          </a:p>
          <a:p>
            <a:pPr algn="just"/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71480"/>
            <a:ext cx="36576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Documents and Settings\User.TSU\Рабочий стол\Антич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4714884"/>
            <a:ext cx="364333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786182" y="785794"/>
            <a:ext cx="52149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Театр зародился в глубокой древности.</a:t>
            </a:r>
          </a:p>
          <a:p>
            <a:pPr algn="just"/>
            <a:r>
              <a:rPr lang="ru-RU" b="1" i="1" dirty="0" smtClean="0"/>
              <a:t> В Древней Греции было принято праздновать значимые события: наступление весны, сбор урожая. Люди пели песни, переодевались, надевали маски, делали чучела животных.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143512"/>
            <a:ext cx="5143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Актёрами в древнегреческом театре могли быть только мужчины: они играли и мужские, и женские роли. Это была очень уважаемая профессия.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1142984"/>
            <a:ext cx="3274119" cy="4572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785794"/>
            <a:ext cx="5143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Красовская, В. М. Западноевропейский балетный театр : от истоков до середины XVIII века / В. М. Красовская. - [2-е изд., </a:t>
            </a:r>
            <a:r>
              <a:rPr lang="ru-RU" b="1" dirty="0" err="1" smtClean="0"/>
              <a:t>испр</a:t>
            </a:r>
            <a:r>
              <a:rPr lang="ru-RU" b="1" dirty="0" smtClean="0"/>
              <a:t>. ]. - Москва ; Санкт-Петербург ; Краснодар : Лань : ПЛАНЕТА МУЗЫКИ, 2008. - 320 с., [12] л. ил. - (Мир культуры, истории и философии).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3143248"/>
            <a:ext cx="52149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охватывает начальную пору балета стран Западной Европы и рассматривает пути его самоопределения в ряду других театральных искусств. Разделы и главы посвящены балетному театру Франции, Италии, Австрии, Англии, Швеции, Дании, Польши, судьбам наиболее крупных хореографов и танцовщиков этих стран.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57554" y="142852"/>
            <a:ext cx="252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БАЛЕТНЫЙ ТЕАТР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142984"/>
            <a:ext cx="3370441" cy="4572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643306" y="214290"/>
            <a:ext cx="53578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Красовская, В. М. Западноевропейский балетный театр</a:t>
            </a:r>
            <a:r>
              <a:rPr lang="ru-RU" b="1" dirty="0" smtClean="0"/>
              <a:t>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: эпоха 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Новерра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/ В. М. Красовская. - 2-е изд., 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испр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 – Санкт-Петербург ; Москва ; Краснодар : Лань : ПЛАНЕТА МУЗЫКИ, 2008. - 320 с., [12] л. ил. - (Мир культуры, истории и философии).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6182" y="2214554"/>
            <a:ext cx="50720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Данная книга по истории западноевропейского балетного театра второй половины </a:t>
            </a:r>
            <a:r>
              <a:rPr lang="en-US" dirty="0" smtClean="0"/>
              <a:t>XVIII</a:t>
            </a:r>
            <a:r>
              <a:rPr lang="ru-RU" dirty="0" smtClean="0"/>
              <a:t> века. В ней рассматривается утверждение действенного балета - первой формы самостоятельного балетного зрелища, творчество таких выдающихся балетмейстеров, как </a:t>
            </a:r>
            <a:r>
              <a:rPr lang="ru-RU" dirty="0" err="1" smtClean="0"/>
              <a:t>Новерр</a:t>
            </a:r>
            <a:r>
              <a:rPr lang="ru-RU" dirty="0" smtClean="0"/>
              <a:t> и </a:t>
            </a:r>
            <a:r>
              <a:rPr lang="ru-RU" dirty="0" err="1" smtClean="0"/>
              <a:t>Анджьолини</a:t>
            </a:r>
            <a:r>
              <a:rPr lang="ru-RU" dirty="0" smtClean="0"/>
              <a:t>, которые много сделали для того, чтобы балет утвердился как самостоятельный вид театрального спектакля.</a:t>
            </a:r>
          </a:p>
          <a:p>
            <a:pPr algn="just"/>
            <a:r>
              <a:rPr lang="ru-RU" dirty="0" smtClean="0"/>
              <a:t> Книга рассчитана на специалистов, а также любителей балета.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71546"/>
            <a:ext cx="3357586" cy="47149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000496" y="142852"/>
            <a:ext cx="49291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Красовская, В. М. Западноевропейский балетный театр : романтизм. - [2-е изд., </a:t>
            </a:r>
            <a:r>
              <a:rPr lang="ru-RU" b="1" dirty="0" err="1" smtClean="0"/>
              <a:t>испр</a:t>
            </a:r>
            <a:r>
              <a:rPr lang="ru-RU" b="1" dirty="0" smtClean="0"/>
              <a:t>.]. - Санкт-Петербург ; Москва ; Краснодар : Лань : ПЛАНЕТА МУЗЫКИ, 2008. - 512 с., [4] л. ил. - (Мир культуры, истории и философии).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29058" y="2071678"/>
            <a:ext cx="50720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посвящена эпохе романтизма в западноевропейском балетном театре, связанной с легендарными именами Марии и </a:t>
            </a:r>
            <a:r>
              <a:rPr lang="ru-RU" dirty="0" err="1" smtClean="0"/>
              <a:t>Филиппо</a:t>
            </a:r>
            <a:r>
              <a:rPr lang="ru-RU" dirty="0" smtClean="0"/>
              <a:t> Тальони, </a:t>
            </a:r>
            <a:r>
              <a:rPr lang="ru-RU" dirty="0" err="1" smtClean="0"/>
              <a:t>Фанни</a:t>
            </a:r>
            <a:r>
              <a:rPr lang="ru-RU" dirty="0" smtClean="0"/>
              <a:t> </a:t>
            </a:r>
            <a:r>
              <a:rPr lang="ru-RU" dirty="0" err="1" smtClean="0"/>
              <a:t>Эльслер</a:t>
            </a:r>
            <a:r>
              <a:rPr lang="ru-RU" dirty="0" smtClean="0"/>
              <a:t>, </a:t>
            </a:r>
            <a:r>
              <a:rPr lang="ru-RU" dirty="0" err="1" smtClean="0"/>
              <a:t>Карлотты</a:t>
            </a:r>
            <a:r>
              <a:rPr lang="ru-RU" dirty="0" smtClean="0"/>
              <a:t> </a:t>
            </a:r>
            <a:r>
              <a:rPr lang="ru-RU" dirty="0" err="1" smtClean="0"/>
              <a:t>Гризи</a:t>
            </a:r>
            <a:r>
              <a:rPr lang="ru-RU" dirty="0" smtClean="0"/>
              <a:t>, </a:t>
            </a:r>
            <a:r>
              <a:rPr lang="ru-RU" dirty="0" err="1" smtClean="0"/>
              <a:t>Жюля</a:t>
            </a:r>
            <a:r>
              <a:rPr lang="ru-RU" dirty="0" smtClean="0"/>
              <a:t> Перро и породившей такие шедевры, как «Сильфида» и «Жизель». На страницах книги представлены многочисленные танцовщики и танцовщицы середины </a:t>
            </a:r>
            <a:r>
              <a:rPr lang="en-US" dirty="0" smtClean="0"/>
              <a:t>XIX </a:t>
            </a:r>
            <a:r>
              <a:rPr lang="ru-RU" dirty="0" smtClean="0"/>
              <a:t>века, балетмейстеры, композиторы, сценаристы, художники, театральные деятели, критики и сами балеты той эпохи.</a:t>
            </a:r>
          </a:p>
          <a:p>
            <a:pPr algn="just"/>
            <a:r>
              <a:rPr lang="ru-RU" dirty="0" smtClean="0"/>
              <a:t> Книга рассчитана как на специалистов, так и на любителей балета.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14422"/>
            <a:ext cx="3554463" cy="48577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43372" y="142852"/>
            <a:ext cx="4857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Красовская, В. М. Западноевропейский балетный театр : очерки истории : </a:t>
            </a:r>
            <a:r>
              <a:rPr lang="ru-RU" b="1" dirty="0" err="1" smtClean="0"/>
              <a:t>прероматизм</a:t>
            </a:r>
            <a:r>
              <a:rPr lang="ru-RU" b="1" dirty="0" smtClean="0"/>
              <a:t> / В. М. Красовская. - Санкт-Петербург ; Москва ; Краснодар : Лань : ПЛАНЕТА МУЗЫКИ, 2009. - 448 с., [12] л. ил. - (Мир культуры, истории и философии).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86248" y="2285992"/>
            <a:ext cx="44291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посвящена истории западноевропейского балета, а именно периоду балетного </a:t>
            </a:r>
            <a:r>
              <a:rPr lang="ru-RU" dirty="0" err="1" smtClean="0"/>
              <a:t>преромантизма</a:t>
            </a:r>
            <a:r>
              <a:rPr lang="ru-RU" dirty="0" smtClean="0"/>
              <a:t>, который приходится на конец </a:t>
            </a:r>
            <a:r>
              <a:rPr lang="en-US" dirty="0" smtClean="0"/>
              <a:t>XVIII – </a:t>
            </a:r>
            <a:r>
              <a:rPr lang="ru-RU" dirty="0" smtClean="0"/>
              <a:t>начало </a:t>
            </a:r>
            <a:r>
              <a:rPr lang="en-US" dirty="0" smtClean="0"/>
              <a:t>XIX </a:t>
            </a:r>
            <a:r>
              <a:rPr lang="ru-RU" dirty="0" smtClean="0"/>
              <a:t>вв. Этот период проходил в Европе под многообразными впечатлениями  Французской буржуазной революции.</a:t>
            </a:r>
          </a:p>
          <a:p>
            <a:pPr algn="just"/>
            <a:r>
              <a:rPr lang="ru-RU" dirty="0" smtClean="0"/>
              <a:t> Книга написана на основании русских дореволюционных, советских и иностранных источников.</a:t>
            </a:r>
          </a:p>
          <a:p>
            <a:pPr algn="just"/>
            <a:r>
              <a:rPr lang="ru-RU" dirty="0" smtClean="0"/>
              <a:t> Издание рассчитано на специалистов, а также на любителей балета.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214422"/>
            <a:ext cx="3571900" cy="47863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929058" y="142852"/>
            <a:ext cx="5072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Слонимский, Ю. И. Драматургия балетного театра XIX века : учебное пособие / Ю. И. Слонимский. - 3-е изд., стер. - Санкт-Петербург ; Москва ; Краснодар : Лань : Планета музыки, [2017]. - 343 с. : ил.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14744" y="1785926"/>
            <a:ext cx="52864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представляет собой историко-теоретическую разработку проблем балетной драматургии </a:t>
            </a:r>
            <a:r>
              <a:rPr lang="en-US" dirty="0" smtClean="0"/>
              <a:t>XIX </a:t>
            </a:r>
            <a:r>
              <a:rPr lang="ru-RU" dirty="0" smtClean="0"/>
              <a:t>века. Она содержит большой разнообразный материал – сценарии, либретто классических балетов позапрошлого столетия, а также авторский комментарий.</a:t>
            </a:r>
          </a:p>
          <a:p>
            <a:pPr algn="just"/>
            <a:r>
              <a:rPr lang="ru-RU" dirty="0" smtClean="0"/>
              <a:t> Эта книга вооружит балетмейстеров знанием первоисточников классических спектаклей, которые явились основой развития хореографического движения в </a:t>
            </a:r>
            <a:r>
              <a:rPr lang="en-US" dirty="0" smtClean="0"/>
              <a:t>XX </a:t>
            </a:r>
            <a:r>
              <a:rPr lang="ru-RU" dirty="0" smtClean="0"/>
              <a:t>веке, поможет им, опираясь на классическое наследие, создавать новые современные произведения.</a:t>
            </a:r>
          </a:p>
          <a:p>
            <a:pPr algn="just"/>
            <a:r>
              <a:rPr lang="ru-RU" dirty="0" smtClean="0"/>
              <a:t> Книга адресована хореографам, артистам балета, учащимся и преподавателям хореографических учебных заведений, </a:t>
            </a:r>
            <a:r>
              <a:rPr lang="ru-RU" dirty="0" err="1" smtClean="0"/>
              <a:t>балетоведам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21.jpg"/>
          <p:cNvPicPr>
            <a:picLocks noChangeAspect="1"/>
          </p:cNvPicPr>
          <p:nvPr/>
        </p:nvPicPr>
        <p:blipFill>
          <a:blip r:embed="rId3" cstate="print"/>
          <a:srcRect t="1408"/>
          <a:stretch>
            <a:fillRect/>
          </a:stretch>
        </p:blipFill>
        <p:spPr>
          <a:xfrm>
            <a:off x="142844" y="1285860"/>
            <a:ext cx="3714776" cy="4857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00496" y="142852"/>
            <a:ext cx="500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Красовская, В. Русский балетный театр : от возникновения до середины </a:t>
            </a:r>
            <a:r>
              <a:rPr lang="en-US" b="1" dirty="0" smtClean="0"/>
              <a:t>XIX </a:t>
            </a:r>
            <a:r>
              <a:rPr lang="ru-RU" b="1" dirty="0" smtClean="0"/>
              <a:t>века / В. Красовская. – Ленинград ; Москва : Искусство, 1958. – 309 с. : ил.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14810" y="2285992"/>
            <a:ext cx="46434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посвящена истории профессионального русского балетного театра от возникновения до середины </a:t>
            </a:r>
            <a:r>
              <a:rPr lang="en-US" dirty="0" smtClean="0"/>
              <a:t>XIX</a:t>
            </a:r>
            <a:r>
              <a:rPr lang="ru-RU" dirty="0" smtClean="0"/>
              <a:t> столетия. Сделана попытка проследить основные этапы его становления и развития, охарактеризовать национально-историческое своеобразие пути. </a:t>
            </a:r>
          </a:p>
          <a:p>
            <a:pPr algn="just"/>
            <a:r>
              <a:rPr lang="ru-RU" dirty="0" smtClean="0"/>
              <a:t> Автор стремится проследить лишь основные события развивающегося процесса, опираясь на достоверные факты истории.</a:t>
            </a:r>
            <a:r>
              <a:rPr lang="en-US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500042"/>
            <a:ext cx="3394751" cy="47149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714744" y="142852"/>
            <a:ext cx="5286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Красовская, В. М. История русского балета / В. М. Красовская. - 3-е изд., стер. – Санкт-Петербург ; Москва ; Краснодар : Лань : ПЛАНЕТА МУЗЫКИ, 2010. - 287 с., [12] л. ил. — (Мир культуры, истории и философии).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43306" y="1571612"/>
            <a:ext cx="52864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книге рассматривается процесс развития русского балета от его возникновения до 1917 года.</a:t>
            </a:r>
          </a:p>
          <a:p>
            <a:pPr algn="just"/>
            <a:r>
              <a:rPr lang="ru-RU" dirty="0" smtClean="0"/>
              <a:t> В первом разделе охватывается период от возникновения балета в России до середины </a:t>
            </a:r>
            <a:r>
              <a:rPr lang="en-US" dirty="0" smtClean="0"/>
              <a:t>XIX </a:t>
            </a:r>
            <a:r>
              <a:rPr lang="ru-RU" dirty="0" smtClean="0"/>
              <a:t>столетия. Истории крепостного балетного театра в книге отведена самостоятельная глава.</a:t>
            </a:r>
          </a:p>
          <a:p>
            <a:pPr algn="just"/>
            <a:r>
              <a:rPr lang="ru-RU" dirty="0" smtClean="0"/>
              <a:t> В следующем разделе говорится о второй половине </a:t>
            </a:r>
            <a:r>
              <a:rPr lang="en-US" dirty="0" smtClean="0"/>
              <a:t>XIX</a:t>
            </a:r>
            <a:r>
              <a:rPr lang="ru-RU" dirty="0" smtClean="0"/>
              <a:t> века. Показаны расцвет отечественной хореографии и утверждение русского балетного театра как первенствующего в мире.</a:t>
            </a:r>
          </a:p>
          <a:p>
            <a:pPr algn="just"/>
            <a:r>
              <a:rPr lang="ru-RU" dirty="0" smtClean="0"/>
              <a:t>В последнем разделе освещается положение балета в начале </a:t>
            </a:r>
            <a:r>
              <a:rPr lang="en-US" dirty="0" smtClean="0"/>
              <a:t>XX</a:t>
            </a:r>
            <a:r>
              <a:rPr lang="ru-RU" dirty="0" smtClean="0"/>
              <a:t> века, выявляются творческие противоречия, возникшие внутри балетного театра на пороге великих революционных событий.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5786454"/>
            <a:ext cx="885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Книга предназначена для студентов и преподавателей театральных  и музыкальных учебных заведений и институтов культуры. Представляет интерес для историков театра, специалистов по балету и любителей балетного искусства.</a:t>
            </a: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785926"/>
            <a:ext cx="3429024" cy="47149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4572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Плещеев, А. А. Наш балет (1673-1899) : балет в России до начала ХIХ столетия и балет в Санкт-Петербурге до 1899 года / А. А. Плещеев. – Санкт-Петербург : Планета музыки : Лань, 2009 . - 575 с. : ил. - (Мир культуры, истории и философии).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43306" y="2143116"/>
            <a:ext cx="53578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Материал в книге разбит на три основные части. В самостоятельную и первую главу выделился экскурс по петербургскому балету.  Главу «Балет в России до начала </a:t>
            </a:r>
            <a:r>
              <a:rPr lang="en-US" dirty="0" smtClean="0"/>
              <a:t>XIX </a:t>
            </a:r>
            <a:r>
              <a:rPr lang="ru-RU" dirty="0" smtClean="0"/>
              <a:t>столетия» автор разбивает на этапы: с 1673 по 1761 гг. – первое балетное представление, показанное при дворе Алексея Михайловича; 1762 по 1796 – воцарение на престол Екатерины </a:t>
            </a:r>
            <a:r>
              <a:rPr lang="en-US" dirty="0" smtClean="0"/>
              <a:t>II</a:t>
            </a:r>
            <a:r>
              <a:rPr lang="ru-RU" dirty="0" smtClean="0"/>
              <a:t> – следующий виток в развитии отечественной хореографии; 1796 по 1801 – заложены основы самоопределения русского балета. Балету </a:t>
            </a:r>
            <a:r>
              <a:rPr lang="en-US" dirty="0" smtClean="0"/>
              <a:t>XIX </a:t>
            </a:r>
            <a:r>
              <a:rPr lang="ru-RU" dirty="0" smtClean="0"/>
              <a:t>века посвящена отдельная глава, подчеркнута важность этого периода в истории русского танцевального искусства.</a:t>
            </a:r>
          </a:p>
          <a:p>
            <a:pPr algn="just"/>
            <a:r>
              <a:rPr lang="ru-RU" dirty="0" smtClean="0"/>
              <a:t> Издание представляет интерес как для историков театра и специалистов по балету, так и для любителей балетного искусства.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0628" y="285728"/>
            <a:ext cx="4000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 Книга театрального критика,</a:t>
            </a:r>
            <a:r>
              <a:rPr lang="ru-RU" b="1" i="1" dirty="0" smtClean="0"/>
              <a:t> </a:t>
            </a:r>
            <a:r>
              <a:rPr lang="ru-RU" i="1" dirty="0" smtClean="0"/>
              <a:t>историка</a:t>
            </a:r>
            <a:r>
              <a:rPr lang="ru-RU" b="1" i="1" dirty="0" smtClean="0"/>
              <a:t> </a:t>
            </a:r>
            <a:r>
              <a:rPr lang="ru-RU" i="1" dirty="0" smtClean="0"/>
              <a:t>балета Плещеева Александра Алексеевича представляет собой первый опыт написания истории балета в России с </a:t>
            </a:r>
            <a:r>
              <a:rPr lang="en-US" i="1" dirty="0" smtClean="0"/>
              <a:t>XVII </a:t>
            </a:r>
            <a:r>
              <a:rPr lang="ru-RU" i="1" dirty="0" smtClean="0"/>
              <a:t>до конца </a:t>
            </a:r>
            <a:r>
              <a:rPr lang="en-US" i="1" dirty="0" smtClean="0"/>
              <a:t>XIX </a:t>
            </a:r>
            <a:r>
              <a:rPr lang="ru-RU" i="1" dirty="0" smtClean="0"/>
              <a:t>века.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1428736"/>
            <a:ext cx="2928958" cy="38576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5720" y="285728"/>
            <a:ext cx="5429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Вазем</a:t>
            </a:r>
            <a:r>
              <a:rPr lang="ru-RU" b="1" dirty="0" smtClean="0"/>
              <a:t>, Е. О. Записки балерины Санкт-Петербургского Большого театра : 1867-1884 / Е. О. </a:t>
            </a:r>
            <a:r>
              <a:rPr lang="ru-RU" b="1" dirty="0" err="1" smtClean="0"/>
              <a:t>Вазем</a:t>
            </a:r>
            <a:r>
              <a:rPr lang="ru-RU" b="1" dirty="0" smtClean="0"/>
              <a:t>. – Санкт-Петербург : Планета музыки : Лань, 2009.- 445 </a:t>
            </a:r>
            <a:r>
              <a:rPr lang="ru-RU" b="1" dirty="0" err="1" smtClean="0"/>
              <a:t>c</a:t>
            </a:r>
            <a:r>
              <a:rPr lang="ru-RU" b="1" dirty="0" smtClean="0"/>
              <a:t>. : ил. - (Мир культуры, истории и философии).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571744"/>
            <a:ext cx="57150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Данная книга содержит мемуары русской балерины </a:t>
            </a:r>
            <a:r>
              <a:rPr lang="en-US" dirty="0" smtClean="0"/>
              <a:t>XIX </a:t>
            </a:r>
            <a:r>
              <a:rPr lang="ru-RU" dirty="0" smtClean="0"/>
              <a:t>столетия Екатерины </a:t>
            </a:r>
            <a:r>
              <a:rPr lang="ru-RU" dirty="0" err="1" smtClean="0"/>
              <a:t>Оттовны</a:t>
            </a:r>
            <a:r>
              <a:rPr lang="ru-RU" dirty="0" smtClean="0"/>
              <a:t> Вязем, по которым можно представить развитие дореволюционного балетного искусства в России, его успехи и поражения.</a:t>
            </a:r>
          </a:p>
          <a:p>
            <a:pPr algn="just"/>
            <a:r>
              <a:rPr lang="ru-RU" dirty="0" smtClean="0"/>
              <a:t> Особое значение имеют переданные на страницах книги характеристики многочисленных артистов и балетмейстеров, оценка их творчества, обзор русской критики конца </a:t>
            </a:r>
            <a:r>
              <a:rPr lang="en-US" dirty="0" smtClean="0"/>
              <a:t>XIX </a:t>
            </a:r>
            <a:r>
              <a:rPr lang="ru-RU" dirty="0" smtClean="0"/>
              <a:t>столетия, а также заметки о балетной публике и театральных чиновниках.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500174"/>
            <a:ext cx="3000396" cy="40005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28992" y="285728"/>
            <a:ext cx="5572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Вальберх</a:t>
            </a:r>
            <a:r>
              <a:rPr lang="ru-RU" b="1" dirty="0" smtClean="0"/>
              <a:t>, И. И. Из архива балетмейстера : дневники, переписка, сценарии / И. И. </a:t>
            </a:r>
            <a:r>
              <a:rPr lang="ru-RU" b="1" dirty="0" err="1" smtClean="0"/>
              <a:t>Вальберх</a:t>
            </a:r>
            <a:r>
              <a:rPr lang="ru-RU" b="1" dirty="0" smtClean="0"/>
              <a:t> . - 2-е изд., </a:t>
            </a:r>
            <a:r>
              <a:rPr lang="ru-RU" b="1" dirty="0" err="1" smtClean="0"/>
              <a:t>испр</a:t>
            </a:r>
            <a:r>
              <a:rPr lang="ru-RU" b="1" dirty="0" smtClean="0"/>
              <a:t>. - Санкт-Петербург : Планета музыки : Лань, 2010. - 332 с. : ил. - (Мир культуры, истории и философии).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28992" y="2428868"/>
            <a:ext cx="55007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включает в себя дневник путешествия Ивана Ивановича </a:t>
            </a:r>
            <a:r>
              <a:rPr lang="ru-RU" dirty="0" err="1" smtClean="0"/>
              <a:t>Вальберха</a:t>
            </a:r>
            <a:r>
              <a:rPr lang="ru-RU" dirty="0" smtClean="0"/>
              <a:t> (артиста балета, первого русского балетмейстера) в Париж в 1802 году и его переписку с женой, относящуюся к 1807-1808 году.</a:t>
            </a:r>
          </a:p>
          <a:p>
            <a:pPr algn="just"/>
            <a:r>
              <a:rPr lang="ru-RU" dirty="0" smtClean="0"/>
              <a:t> Издание будет интересно как специалистам, так и широкому кругу читателей, интересующихся историей балетного искусства </a:t>
            </a:r>
            <a:r>
              <a:rPr lang="en-US" dirty="0" smtClean="0"/>
              <a:t>XIX </a:t>
            </a:r>
            <a:r>
              <a:rPr lang="ru-RU" dirty="0" smtClean="0"/>
              <a:t>века.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8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14422"/>
            <a:ext cx="3500462" cy="45005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85852" y="142852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ИСТОРИЯ МИРОВОГО ТЕАТРА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9058" y="642918"/>
            <a:ext cx="500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Трубочкин</a:t>
            </a:r>
            <a:r>
              <a:rPr lang="ru-RU" b="1" dirty="0" smtClean="0"/>
              <a:t>, Д. В. Древнегреческий театр  / Д. В. </a:t>
            </a:r>
            <a:r>
              <a:rPr lang="ru-RU" b="1" dirty="0" err="1" smtClean="0"/>
              <a:t>Трубочкин</a:t>
            </a:r>
            <a:r>
              <a:rPr lang="ru-RU" b="1" dirty="0" smtClean="0"/>
              <a:t>. - Москва : Памятники исторической мысли, 2016. - 446, [1] с. : </a:t>
            </a:r>
            <a:r>
              <a:rPr lang="ru-RU" b="1" dirty="0" err="1" smtClean="0"/>
              <a:t>цв</a:t>
            </a:r>
            <a:r>
              <a:rPr lang="ru-RU" b="1" dirty="0" smtClean="0"/>
              <a:t>. ил.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00496" y="2357430"/>
            <a:ext cx="4857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книге рассматривается история древнегреческого театра периода Архаики и Классики (</a:t>
            </a:r>
            <a:r>
              <a:rPr lang="en-US" dirty="0" smtClean="0"/>
              <a:t>VI-IV</a:t>
            </a:r>
            <a:r>
              <a:rPr lang="ru-RU" dirty="0" smtClean="0"/>
              <a:t> вв. до н. э.). Особое внимание автор уделяет социально-историческим, пространственным, материальным аспектам театра, а также реконструкции различных элементов сценического действия, в том числе на основании литературных и материальных свидетельств.</a:t>
            </a:r>
          </a:p>
          <a:p>
            <a:pPr algn="just"/>
            <a:r>
              <a:rPr lang="ru-RU" dirty="0" smtClean="0"/>
              <a:t> Книга предназначена для театроведов, историков античной культуры и всех, кто интересуется театральной древностью.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643050"/>
            <a:ext cx="2928958" cy="37862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00430" y="357166"/>
            <a:ext cx="535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Светлов, В. Я. Современный балет / В. Я. Светлов. - Санкт-Петербург : Планета музыки : Лань, 2009. -  286 с. : ил. - (Мир культуры, истории и философии).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14678" y="1690767"/>
            <a:ext cx="5715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Представленная книга – труд одного из самых авторитетных русских балетных критиков Валериана Яковлевича Светлова. Он написал множество балетных статей и рецензий, исторических исследований, творческих портретов артистов и балетмейстеров. Принимал участие в организации Русских сезонов в Париже в 1909 году.</a:t>
            </a:r>
          </a:p>
          <a:p>
            <a:pPr algn="just"/>
            <a:r>
              <a:rPr lang="ru-RU" dirty="0" smtClean="0"/>
              <a:t> Книга «Современный балет» отражает состояние русского балета в период блистательных Русских сезонов в Париже. Этот труд стал настоящей энциклопедией балета. В нем отражены все самые значительные явления балетной жизни. Издание долгие годы служило опорой в исследованиях историков балета и </a:t>
            </a:r>
            <a:r>
              <a:rPr lang="ru-RU" dirty="0" err="1" smtClean="0"/>
              <a:t>балетоведов</a:t>
            </a:r>
            <a:r>
              <a:rPr lang="ru-RU" dirty="0" smtClean="0"/>
              <a:t>, стало библиографической редкостью и не утратило содержательной ценности и в наши дни.</a:t>
            </a: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rt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928670"/>
            <a:ext cx="3826920" cy="5000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4857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Богданов-Березовский, В. Балет Ленинграда / В. Богданов-Березовский ; </a:t>
            </a:r>
            <a:r>
              <a:rPr lang="ru-RU" b="1" dirty="0" err="1" smtClean="0"/>
              <a:t>Гос</a:t>
            </a:r>
            <a:r>
              <a:rPr lang="ru-RU" b="1" dirty="0" smtClean="0"/>
              <a:t>. Ордена Ленина </a:t>
            </a:r>
            <a:r>
              <a:rPr lang="ru-RU" b="1" dirty="0" err="1" smtClean="0"/>
              <a:t>академ</a:t>
            </a:r>
            <a:r>
              <a:rPr lang="ru-RU" b="1" dirty="0" smtClean="0"/>
              <a:t>. театр оперы и балета им. С. М. Кирова. – Ленинград : Музыка, 1964. – 80 с. : ил.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1714488"/>
            <a:ext cx="47149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/>
              <a:t> Книга посвящена истории Театра оперы и балета имени С. М. Кирова (</a:t>
            </a:r>
            <a:r>
              <a:rPr lang="ru-RU" i="1" dirty="0" err="1" smtClean="0"/>
              <a:t>Мариинского</a:t>
            </a:r>
            <a:r>
              <a:rPr lang="ru-RU" i="1" dirty="0" smtClean="0"/>
              <a:t> театра).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В издании подробно описана деятельность театра в период после Великой Октябрьской социалистической революции, рассказывается о творческих успехах ленинградского балета, наиболее ярких постановках того времени, выдающихся танцовщиках, которые служили в театре в тот период.</a:t>
            </a:r>
          </a:p>
          <a:p>
            <a:pPr algn="just"/>
            <a:r>
              <a:rPr lang="ru-RU" dirty="0" smtClean="0"/>
              <a:t> Книга содержит множество иллюстраций сцен из балета.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357298"/>
            <a:ext cx="3571900" cy="4429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714744" y="214290"/>
            <a:ext cx="528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Балет государственного ордена Ленина Академического Большого Театра СССР / под общей ред. А. И. Анисимова. – Москва : Искусство, 1955. – </a:t>
            </a:r>
            <a:r>
              <a:rPr lang="en-US" b="1" dirty="0" smtClean="0"/>
              <a:t>[ 400 c.] </a:t>
            </a:r>
            <a:r>
              <a:rPr lang="ru-RU" b="1" dirty="0" smtClean="0"/>
              <a:t>: ил.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00496" y="2285992"/>
            <a:ext cx="50006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Издание представляет собой альбом, в котором помещены снимки наиболее ярких сцен и лучших исполнителей пятнадцати балетов, созданных Большим театром в начале 50-х годов прошлого столетия.</a:t>
            </a:r>
          </a:p>
          <a:p>
            <a:pPr algn="just"/>
            <a:r>
              <a:rPr lang="ru-RU" dirty="0" smtClean="0"/>
              <a:t> Книга будет интересна как специалистам, так и всем ценителям балета.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9190" y="142852"/>
            <a:ext cx="3071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ОПЕРА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357430"/>
            <a:ext cx="42862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b="1" i="1" dirty="0" smtClean="0"/>
              <a:t>В оперном театре основным выразительным средством является пение.</a:t>
            </a:r>
          </a:p>
          <a:p>
            <a:pPr algn="just"/>
            <a:endParaRPr lang="ru-RU" dirty="0" smtClean="0"/>
          </a:p>
          <a:p>
            <a:pPr algn="just">
              <a:buFont typeface="Wingdings" pitchFamily="2" charset="2"/>
              <a:buChar char="§"/>
            </a:pPr>
            <a:r>
              <a:rPr lang="ru-RU" dirty="0" smtClean="0"/>
              <a:t>Музыка в оперном театре ведет и определяет сценическое действие, выражает сокровенные чувства и переживания героя, скрытые подчас за его словами.</a:t>
            </a:r>
          </a:p>
          <a:p>
            <a:pPr algn="just"/>
            <a:endParaRPr lang="ru-RU" dirty="0" smtClean="0"/>
          </a:p>
          <a:p>
            <a:pPr algn="just">
              <a:buFont typeface="Wingdings" pitchFamily="2" charset="2"/>
              <a:buChar char="§"/>
            </a:pPr>
            <a:r>
              <a:rPr lang="ru-RU" b="1" i="1" dirty="0" smtClean="0"/>
              <a:t>В опере важно не только то, что поет тот или иной герой оперного спектакля, но и то, как он это поет, какими чувствами он охвачен в тот или иной момент своего сценического существования.</a:t>
            </a:r>
            <a:endParaRPr lang="ru-RU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143248"/>
            <a:ext cx="442911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00562" y="785794"/>
            <a:ext cx="45005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Оперный театр — особый вид, особая форма музыкального театра. Музыка и драма, живопись и пластика стали его неотъемлемой частью. Но есть у оперного театра особые, только ему одному присущие законы, которых не знает ни один другой вид театрального искусства.</a:t>
            </a:r>
            <a:endParaRPr lang="ru-RU" i="1" dirty="0"/>
          </a:p>
        </p:txBody>
      </p:sp>
      <p:pic>
        <p:nvPicPr>
          <p:cNvPr id="2050" name="Picture 2" descr="C:\Documents and Settings\User.TSU\Рабочий стол\Опера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52"/>
            <a:ext cx="3643338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00108"/>
            <a:ext cx="3911105" cy="5286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29124" y="142852"/>
            <a:ext cx="4357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Маркези</a:t>
            </a:r>
            <a:r>
              <a:rPr lang="ru-RU" b="1" dirty="0" smtClean="0"/>
              <a:t>, Г. Опера : путеводитель : от истоков до наших дней / Г. </a:t>
            </a:r>
            <a:r>
              <a:rPr lang="ru-RU" b="1" dirty="0" err="1" smtClean="0"/>
              <a:t>Маркези</a:t>
            </a:r>
            <a:r>
              <a:rPr lang="ru-RU" b="1" dirty="0" smtClean="0"/>
              <a:t> ; </a:t>
            </a:r>
            <a:r>
              <a:rPr lang="en-US" b="1" dirty="0" smtClean="0"/>
              <a:t>[</a:t>
            </a:r>
            <a:r>
              <a:rPr lang="ru-RU" b="1" dirty="0" smtClean="0"/>
              <a:t>пер. с </a:t>
            </a:r>
            <a:r>
              <a:rPr lang="ru-RU" b="1" dirty="0" err="1" smtClean="0"/>
              <a:t>итал</a:t>
            </a:r>
            <a:r>
              <a:rPr lang="ru-RU" b="1" dirty="0" smtClean="0"/>
              <a:t>. Е. П. </a:t>
            </a:r>
            <a:r>
              <a:rPr lang="ru-RU" b="1" dirty="0" err="1" smtClean="0"/>
              <a:t>Гречаной</a:t>
            </a:r>
            <a:r>
              <a:rPr lang="en-US" b="1" dirty="0" smtClean="0"/>
              <a:t>]</a:t>
            </a:r>
            <a:r>
              <a:rPr lang="ru-RU" b="1" dirty="0" smtClean="0"/>
              <a:t>. – Москва : Музыка, 1990. – 383 с.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29124" y="1571612"/>
            <a:ext cx="45720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Данная книга является энциклопедией оперы.</a:t>
            </a:r>
          </a:p>
          <a:p>
            <a:pPr algn="just"/>
            <a:r>
              <a:rPr lang="ru-RU" dirty="0" smtClean="0"/>
              <a:t> Первая часть включает историю оперы в ее основных проявлениях. Вторая - антологию оперных произведений тридцати крупнейших композиторов </a:t>
            </a:r>
            <a:r>
              <a:rPr lang="en-US" dirty="0" smtClean="0"/>
              <a:t>XVIII – XIX </a:t>
            </a:r>
            <a:r>
              <a:rPr lang="ru-RU" dirty="0" smtClean="0"/>
              <a:t>веков, в которую вошли основные биографические сведения о них, критические суждения, либретто наиболее значительных опер и комментарии к ним. Произведения </a:t>
            </a:r>
            <a:r>
              <a:rPr lang="en-US" dirty="0" smtClean="0"/>
              <a:t>XX</a:t>
            </a:r>
            <a:r>
              <a:rPr lang="ru-RU" dirty="0" smtClean="0"/>
              <a:t> века освещены в первой части, как и творчество композиторов более ранних веков. Издание содержит материалы, посвященные русской и советской опере.</a:t>
            </a:r>
          </a:p>
          <a:p>
            <a:pPr algn="just"/>
            <a:r>
              <a:rPr lang="ru-RU" dirty="0" smtClean="0"/>
              <a:t> Книга адресована всем, кто интересуется оперным искусством.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00100" y="142852"/>
            <a:ext cx="2389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ОПЕРНЫЙ ТЕАТР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928670"/>
            <a:ext cx="4214842" cy="50720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0" y="214290"/>
            <a:ext cx="4357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Крунтяева</a:t>
            </a:r>
            <a:r>
              <a:rPr lang="ru-RU" b="1" dirty="0" smtClean="0"/>
              <a:t>, Т. С. 25 оперных шедевров / Т. С. </a:t>
            </a:r>
            <a:r>
              <a:rPr lang="ru-RU" b="1" dirty="0" err="1" smtClean="0"/>
              <a:t>Крунтяева</a:t>
            </a:r>
            <a:r>
              <a:rPr lang="ru-RU" b="1" dirty="0" smtClean="0"/>
              <a:t>, А. С. Розанов. – Ленинград : Музыка, 1980. – 191 с. : ил.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1500174"/>
            <a:ext cx="44291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книге рассказывается о 25 шедеврах мирового оперного репертуара.</a:t>
            </a:r>
          </a:p>
          <a:p>
            <a:pPr algn="just"/>
            <a:r>
              <a:rPr lang="ru-RU" dirty="0" smtClean="0"/>
              <a:t> Издание содержит повествование об истории создания произведений, их сюжетах, музыке, сценических судьбах. В центре внимания – раскрытие основных принципов музыкальной драматургии, обрисовка действующих лиц.</a:t>
            </a:r>
          </a:p>
          <a:p>
            <a:pPr algn="just"/>
            <a:r>
              <a:rPr lang="ru-RU" dirty="0" smtClean="0"/>
              <a:t> Перед читателями предстает широкая картина оперы от конца </a:t>
            </a:r>
            <a:r>
              <a:rPr lang="en-US" dirty="0" smtClean="0"/>
              <a:t>XVIII </a:t>
            </a:r>
            <a:r>
              <a:rPr lang="ru-RU" dirty="0" smtClean="0"/>
              <a:t>до середины </a:t>
            </a:r>
            <a:r>
              <a:rPr lang="en-US" dirty="0" smtClean="0"/>
              <a:t>XX </a:t>
            </a:r>
            <a:r>
              <a:rPr lang="ru-RU" dirty="0" smtClean="0"/>
              <a:t>столетия.</a:t>
            </a:r>
          </a:p>
          <a:p>
            <a:pPr algn="just"/>
            <a:r>
              <a:rPr lang="ru-RU" dirty="0" smtClean="0"/>
              <a:t> В книге помещены эскизы декораций, сцены из спектаклей советских и зарубежных оперных театров, фотографии исполнителей главных партий.</a:t>
            </a:r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928670"/>
            <a:ext cx="3357586" cy="46434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286248" y="285728"/>
            <a:ext cx="450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Брянцева, В. Н. Французская комическая опера </a:t>
            </a:r>
            <a:r>
              <a:rPr lang="en-US" b="1" dirty="0" smtClean="0"/>
              <a:t>XVIII</a:t>
            </a:r>
            <a:r>
              <a:rPr lang="ru-RU" b="1" dirty="0" smtClean="0"/>
              <a:t> века : пути становления и развития жанра / В. Н. Брянцева. – Москва : Музыка, 1985. – 310 с.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14810" y="2428868"/>
            <a:ext cx="4572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В. Н. Брянцевой знакомит нас с  историей зарождения и становления, а также развитием жанра французской комической оперы.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Автор исследовал огромный материал по истории музыки, литературы и театра.</a:t>
            </a:r>
          </a:p>
          <a:p>
            <a:pPr algn="just"/>
            <a:r>
              <a:rPr lang="ru-RU" dirty="0" smtClean="0"/>
              <a:t> Издание будет полезно специалистам-музыковедам и театроведам. </a:t>
            </a:r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000108"/>
            <a:ext cx="3643338" cy="4786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00562" y="285728"/>
            <a:ext cx="442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Лебедев, Д. Мастера русской оперной сцены / Д. Лебедев. – 2-е изд., доп. – Ленинград : Музыка, 1973. – 120 с. : ил.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14876" y="2428868"/>
            <a:ext cx="40719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содержит материал об истоках русского вокально-исполнительского искусства и зарождении русской оперы.</a:t>
            </a:r>
          </a:p>
          <a:p>
            <a:pPr algn="just"/>
            <a:r>
              <a:rPr lang="ru-RU" dirty="0" smtClean="0"/>
              <a:t> Рассказывается о первых классических русских операх и их композиторах, даны краткие биографии выдающихся оперных певцов русской дореволюционной и советской сцены.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00108"/>
            <a:ext cx="3500462" cy="48577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000496" y="214290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Гозенпуд</a:t>
            </a:r>
            <a:r>
              <a:rPr lang="ru-RU" b="1" dirty="0" smtClean="0"/>
              <a:t>, А. Русский оперный театр </a:t>
            </a:r>
            <a:r>
              <a:rPr lang="en-US" b="1" dirty="0" smtClean="0"/>
              <a:t>XIX</a:t>
            </a:r>
            <a:r>
              <a:rPr lang="ru-RU" b="1" dirty="0" smtClean="0"/>
              <a:t> века :  1873-1889 / А. </a:t>
            </a:r>
            <a:r>
              <a:rPr lang="ru-RU" b="1" dirty="0" err="1" smtClean="0"/>
              <a:t>Гозенпуд</a:t>
            </a:r>
            <a:r>
              <a:rPr lang="ru-RU" b="1" dirty="0" smtClean="0"/>
              <a:t> ; Ленинград. </a:t>
            </a:r>
            <a:r>
              <a:rPr lang="ru-RU" b="1" dirty="0" err="1" smtClean="0"/>
              <a:t>гос</a:t>
            </a:r>
            <a:r>
              <a:rPr lang="ru-RU" b="1" dirty="0" smtClean="0"/>
              <a:t>. </a:t>
            </a:r>
            <a:r>
              <a:rPr lang="ru-RU" b="1" dirty="0" err="1" smtClean="0"/>
              <a:t>ин-т</a:t>
            </a:r>
            <a:r>
              <a:rPr lang="ru-RU" b="1" dirty="0" smtClean="0"/>
              <a:t> театра, музыки и кинематографии. – Ленинград : Музыка, 1973 : ил.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29058" y="2000240"/>
            <a:ext cx="50720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книге содержится материал по истории русской оперной культуры, которая в 70-80-х годах </a:t>
            </a:r>
            <a:r>
              <a:rPr lang="en-US" dirty="0" smtClean="0"/>
              <a:t>XIX</a:t>
            </a:r>
            <a:r>
              <a:rPr lang="ru-RU" dirty="0" smtClean="0"/>
              <a:t> века достигла новых художественных высот как в творчестве, так и в исполнительстве.</a:t>
            </a:r>
          </a:p>
          <a:p>
            <a:pPr algn="just"/>
            <a:r>
              <a:rPr lang="ru-RU" dirty="0" smtClean="0"/>
              <a:t> Римский-Корсаков, Мусоргский, Чайковский создали в это время произведения, являющиеся основой репертуара отечественного театра. Произошли значительные изменения и в самом театре. Расширилась их сеть, в Москве и Петербурге начали деятельность частные труппы, из них наибольшее значение имела Московская частная опера С. И. Мамонтова.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571612"/>
            <a:ext cx="3786214" cy="49292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2844" y="142852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Данько</a:t>
            </a:r>
            <a:r>
              <a:rPr lang="ru-RU" b="1" dirty="0" smtClean="0"/>
              <a:t>, Л. Комическая опера в </a:t>
            </a:r>
            <a:r>
              <a:rPr lang="en-US" b="1" dirty="0" smtClean="0"/>
              <a:t>XX</a:t>
            </a:r>
            <a:r>
              <a:rPr lang="ru-RU" b="1" dirty="0" smtClean="0"/>
              <a:t> веке : очерки / Л. </a:t>
            </a:r>
            <a:r>
              <a:rPr lang="ru-RU" b="1" dirty="0" err="1" smtClean="0"/>
              <a:t>Данько</a:t>
            </a:r>
            <a:r>
              <a:rPr lang="ru-RU" b="1" dirty="0" smtClean="0"/>
              <a:t>. – Ленинград : Москва : Советский композитор, 1976. – 199 с.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57686" y="142852"/>
            <a:ext cx="464347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/>
              <a:t> Книга посвящена комической опере </a:t>
            </a:r>
            <a:r>
              <a:rPr lang="en-US" i="1" dirty="0" smtClean="0"/>
              <a:t>XX </a:t>
            </a:r>
            <a:r>
              <a:rPr lang="ru-RU" i="1" dirty="0" smtClean="0"/>
              <a:t>века, достижениям в этой области отдельных корифеев музыкального театра.</a:t>
            </a:r>
          </a:p>
          <a:p>
            <a:pPr algn="just"/>
            <a:endParaRPr lang="ru-RU" i="1" dirty="0" smtClean="0"/>
          </a:p>
          <a:p>
            <a:pPr algn="just"/>
            <a:r>
              <a:rPr lang="ru-RU" dirty="0" smtClean="0"/>
              <a:t> Приведены примеры произведений Верди, </a:t>
            </a:r>
            <a:r>
              <a:rPr lang="ru-RU" dirty="0" err="1" smtClean="0"/>
              <a:t>Пуччини</a:t>
            </a:r>
            <a:r>
              <a:rPr lang="ru-RU" dirty="0" smtClean="0"/>
              <a:t> Р., Штрауса, Римского-Корсакова –итог прошлого комической оперы </a:t>
            </a:r>
            <a:r>
              <a:rPr lang="en-US" dirty="0" smtClean="0"/>
              <a:t>XIX </a:t>
            </a:r>
            <a:r>
              <a:rPr lang="ru-RU" dirty="0" smtClean="0"/>
              <a:t>века и фундамента нового этапа ее развития.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Наибольшее распространение в 20-х годах </a:t>
            </a:r>
            <a:r>
              <a:rPr lang="en-US" dirty="0" smtClean="0"/>
              <a:t>XX</a:t>
            </a:r>
            <a:r>
              <a:rPr lang="ru-RU" dirty="0" smtClean="0"/>
              <a:t> века получили светский фарс и балаганные формы. Фарс и гротеск легли в основу многих музыкально-театральных произведений  первой трети </a:t>
            </a:r>
            <a:r>
              <a:rPr lang="en-US" dirty="0" smtClean="0"/>
              <a:t>XX</a:t>
            </a:r>
            <a:r>
              <a:rPr lang="ru-RU" dirty="0" smtClean="0"/>
              <a:t> века. Развиваются и другие жанры, связанные с народными традициями, искусством реалистической сатиры.</a:t>
            </a:r>
          </a:p>
          <a:p>
            <a:pPr algn="just"/>
            <a:r>
              <a:rPr lang="ru-RU" dirty="0" smtClean="0"/>
              <a:t>Новая фаза в развитии эстетического сознания общества наступает после второй мировой войны.</a:t>
            </a:r>
          </a:p>
          <a:p>
            <a:pPr algn="just"/>
            <a:r>
              <a:rPr lang="ru-RU" dirty="0" smtClean="0"/>
              <a:t> Прослежена эволюция в понимании и формах комического в творчестве крупнейших композиторов </a:t>
            </a:r>
            <a:r>
              <a:rPr lang="en-US" dirty="0" smtClean="0"/>
              <a:t>XX </a:t>
            </a:r>
            <a:r>
              <a:rPr lang="ru-RU" dirty="0" smtClean="0"/>
              <a:t>века.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/>
          <a:srcRect l="33059" t="30697" r="17798" b="43513"/>
          <a:stretch>
            <a:fillRect/>
          </a:stretch>
        </p:blipFill>
        <p:spPr bwMode="auto">
          <a:xfrm>
            <a:off x="2643174" y="142852"/>
            <a:ext cx="635798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3714752"/>
            <a:ext cx="878687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Книга написана Борисом Васильевичем </a:t>
            </a:r>
            <a:r>
              <a:rPr lang="ru-RU" dirty="0" err="1" smtClean="0"/>
              <a:t>Варнеке</a:t>
            </a:r>
            <a:r>
              <a:rPr lang="ru-RU" dirty="0" smtClean="0"/>
              <a:t> - выдающимся историком театра.</a:t>
            </a:r>
          </a:p>
          <a:p>
            <a:pPr algn="just"/>
            <a:r>
              <a:rPr lang="ru-RU" dirty="0" smtClean="0"/>
              <a:t>Б. </a:t>
            </a:r>
            <a:r>
              <a:rPr lang="ru-RU" dirty="0" err="1" smtClean="0"/>
              <a:t>Варнеке</a:t>
            </a:r>
            <a:r>
              <a:rPr lang="ru-RU" dirty="0" smtClean="0"/>
              <a:t> серьёзно занимался археологией, а также много и плодотворно работал в области театроведения.</a:t>
            </a:r>
          </a:p>
          <a:p>
            <a:pPr algn="just"/>
            <a:r>
              <a:rPr lang="ru-RU" dirty="0" smtClean="0"/>
              <a:t> Издание представляет собой сборник переработанных лекций, читанных автором в университете и в самодеятельных кружках, им была проделана колоссальная работа по сбору источников и исследований по теме для данной книги. Автор показывает ценность </a:t>
            </a:r>
            <a:r>
              <a:rPr lang="ru-RU" dirty="0" err="1" smtClean="0"/>
              <a:t>грeчeской</a:t>
            </a:r>
            <a:r>
              <a:rPr lang="ru-RU" dirty="0" smtClean="0"/>
              <a:t> </a:t>
            </a:r>
            <a:r>
              <a:rPr lang="ru-RU" dirty="0" err="1" smtClean="0"/>
              <a:t>трaгeдии</a:t>
            </a:r>
            <a:r>
              <a:rPr lang="ru-RU" dirty="0" smtClean="0"/>
              <a:t> в ее </a:t>
            </a:r>
            <a:r>
              <a:rPr lang="ru-RU" dirty="0" err="1" smtClean="0"/>
              <a:t>неpaзpывной</a:t>
            </a:r>
            <a:r>
              <a:rPr lang="ru-RU" dirty="0" smtClean="0"/>
              <a:t> связи с явлениями общественной жизни, дает </a:t>
            </a:r>
            <a:r>
              <a:rPr lang="ru-RU" dirty="0" err="1" smtClean="0"/>
              <a:t>освещeниe</a:t>
            </a:r>
            <a:r>
              <a:rPr lang="ru-RU" dirty="0" smtClean="0"/>
              <a:t> </a:t>
            </a:r>
            <a:r>
              <a:rPr lang="ru-RU" dirty="0" err="1" smtClean="0"/>
              <a:t>матepиaлa</a:t>
            </a:r>
            <a:r>
              <a:rPr lang="ru-RU" dirty="0" smtClean="0"/>
              <a:t> с </a:t>
            </a:r>
            <a:r>
              <a:rPr lang="ru-RU" dirty="0" err="1" smtClean="0"/>
              <a:t>историчeской</a:t>
            </a:r>
            <a:r>
              <a:rPr lang="ru-RU" dirty="0" smtClean="0"/>
              <a:t> точки зрения, что помогает усвоить особенности античной драмы во всем </a:t>
            </a:r>
            <a:r>
              <a:rPr lang="ru-RU" dirty="0" err="1" smtClean="0"/>
              <a:t>рaзнообpaзии</a:t>
            </a:r>
            <a:r>
              <a:rPr lang="ru-RU" dirty="0" smtClean="0"/>
              <a:t> и </a:t>
            </a:r>
            <a:r>
              <a:rPr lang="ru-RU" dirty="0" err="1" smtClean="0"/>
              <a:t>последовaтeльном</a:t>
            </a:r>
            <a:r>
              <a:rPr lang="ru-RU" dirty="0" smtClean="0"/>
              <a:t> изменении ее видов.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786058"/>
            <a:ext cx="8786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/>
              <a:t>Варнеке</a:t>
            </a:r>
            <a:r>
              <a:rPr lang="ru-RU" sz="1600" b="1" dirty="0" smtClean="0"/>
              <a:t>, Б. В. История античного театра / Б. В. </a:t>
            </a:r>
            <a:r>
              <a:rPr lang="ru-RU" sz="1600" b="1" dirty="0" err="1" smtClean="0"/>
              <a:t>Варнеке</a:t>
            </a:r>
            <a:r>
              <a:rPr lang="ru-RU" sz="1600" b="1" dirty="0" smtClean="0"/>
              <a:t>. - Москва ; Берлин : </a:t>
            </a:r>
            <a:r>
              <a:rPr lang="ru-RU" sz="1600" b="1" dirty="0" err="1" smtClean="0"/>
              <a:t>Директ-Медиа</a:t>
            </a:r>
            <a:r>
              <a:rPr lang="ru-RU" sz="1600" b="1" dirty="0" smtClean="0"/>
              <a:t>, 2015. - 329 с. ; То же [Электронный ресурс]. - URL: http://biblioclub.ru/index.php?page=book&amp;id=30422  (15.04.2019).</a:t>
            </a:r>
            <a:endParaRPr lang="ru-RU" sz="1600" b="1" dirty="0"/>
          </a:p>
        </p:txBody>
      </p:sp>
      <p:pic>
        <p:nvPicPr>
          <p:cNvPr id="9" name="Рисунок 8" descr="Универ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42852"/>
            <a:ext cx="2428892" cy="428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ociolog7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714488"/>
            <a:ext cx="3286148" cy="42862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2844" y="142852"/>
            <a:ext cx="4929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Иллюстрированная история мирового театра / под ред. Д. Р. Брауна . - Москва : БММ АО, </a:t>
            </a:r>
            <a:r>
              <a:rPr lang="ru-RU" b="1" dirty="0" smtClean="0"/>
              <a:t>1999. - </a:t>
            </a:r>
            <a:r>
              <a:rPr lang="ru-RU" b="1" dirty="0" smtClean="0"/>
              <a:t>582 с. : ил.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00430" y="857232"/>
            <a:ext cx="55007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рассказывает об истории театра, начиная с истоков театра в Греции и Риме и в древних цивилизациях Африки и Америки. Издание проведет читателя по всему спектру драматических представлений в Европе – от средневековых циклических мистерий и мираклей к Ренессансу в Италии, Испании, Англии и Франции; от </a:t>
            </a:r>
            <a:r>
              <a:rPr lang="ru-RU" dirty="0" err="1" smtClean="0"/>
              <a:t>Лопе</a:t>
            </a:r>
            <a:r>
              <a:rPr lang="ru-RU" dirty="0" smtClean="0"/>
              <a:t> де </a:t>
            </a:r>
            <a:r>
              <a:rPr lang="ru-RU" dirty="0" smtClean="0"/>
              <a:t>Веги </a:t>
            </a:r>
            <a:r>
              <a:rPr lang="ru-RU" dirty="0" smtClean="0"/>
              <a:t>и Кальдерона к Шекспиру ,Корнелю, Мольеру и Расину; от Золотого века Испании к Лондону эпохи Реставрации.</a:t>
            </a:r>
          </a:p>
          <a:p>
            <a:pPr algn="just"/>
            <a:r>
              <a:rPr lang="ru-RU" dirty="0" smtClean="0"/>
              <a:t> В книге даны обзоры четырех исторических периодов: </a:t>
            </a:r>
            <a:r>
              <a:rPr lang="en-US" dirty="0" smtClean="0"/>
              <a:t>XVIII </a:t>
            </a:r>
            <a:r>
              <a:rPr lang="ru-RU" dirty="0" smtClean="0"/>
              <a:t>век, </a:t>
            </a:r>
            <a:r>
              <a:rPr lang="en-US" dirty="0" smtClean="0"/>
              <a:t>XIX</a:t>
            </a:r>
            <a:r>
              <a:rPr lang="ru-RU" dirty="0" smtClean="0"/>
              <a:t> век, театра на рубеже веков  (1890-1920) и театра послевоенного периода, включены три очерка об основных театрах Азии и заключительный обзор развития театра после 1970 года.</a:t>
            </a:r>
          </a:p>
          <a:p>
            <a:pPr algn="just"/>
            <a:r>
              <a:rPr lang="ru-RU" dirty="0" smtClean="0"/>
              <a:t> «Иллюстрированная история мирового театра» является незаменимым справочным изданием для студентов, учителей, театральных деятелей и всех любителей театра.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ociolog8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1214422"/>
            <a:ext cx="3218115" cy="43577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42844" y="214290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/>
              <a:t>Мокульский</a:t>
            </a:r>
            <a:r>
              <a:rPr lang="ru-RU" b="1" dirty="0" smtClean="0"/>
              <a:t>, С. С. История западноевропейского театра : в 2 ч. / С. С. </a:t>
            </a:r>
            <a:r>
              <a:rPr lang="ru-RU" b="1" dirty="0" err="1" smtClean="0"/>
              <a:t>Мокульский</a:t>
            </a:r>
            <a:r>
              <a:rPr lang="ru-RU" b="1" dirty="0" smtClean="0"/>
              <a:t>. - 2-е изд., </a:t>
            </a:r>
            <a:r>
              <a:rPr lang="ru-RU" b="1" dirty="0" err="1" smtClean="0"/>
              <a:t>испр</a:t>
            </a:r>
            <a:r>
              <a:rPr lang="ru-RU" b="1" dirty="0" smtClean="0"/>
              <a:t>. – Санкт-Петербург ; Москва ; Краснодар : Лань : ПЛАНЕТА МУЗЫКИ, 2011. - 720 с. + вклейка (32 с</a:t>
            </a:r>
            <a:r>
              <a:rPr lang="ru-RU" b="1" dirty="0" smtClean="0"/>
              <a:t>.). </a:t>
            </a:r>
            <a:r>
              <a:rPr lang="ru-RU" b="1" dirty="0" smtClean="0"/>
              <a:t>- (Мир культуры, истории и философии).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2571744"/>
            <a:ext cx="5143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Книга охватывает огромный период развития западноевропейского театра – от эпохи Античности до второй половины </a:t>
            </a:r>
            <a:r>
              <a:rPr lang="en-US" dirty="0" smtClean="0"/>
              <a:t>XVIII </a:t>
            </a:r>
            <a:r>
              <a:rPr lang="ru-RU" dirty="0" smtClean="0"/>
              <a:t>века.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Издание предназначено для студентов театроведческих факультетов и аспирантов театроведческих кафедр, детально изучающих историю зарубежного театра, а также для всех, кто интересуется историей театрального искусства.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00430" y="142852"/>
            <a:ext cx="5429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Дживелегов</a:t>
            </a:r>
            <a:r>
              <a:rPr lang="ru-RU" b="1" dirty="0" smtClean="0"/>
              <a:t>, А. История западноевропейского театра : от возникновения до 1789 года : учебник для театральных институтов / А. </a:t>
            </a:r>
            <a:r>
              <a:rPr lang="ru-RU" b="1" dirty="0" err="1" smtClean="0"/>
              <a:t>Дживелегов</a:t>
            </a:r>
            <a:r>
              <a:rPr lang="ru-RU" b="1" dirty="0" smtClean="0"/>
              <a:t>,</a:t>
            </a:r>
          </a:p>
          <a:p>
            <a:pPr algn="just"/>
            <a:r>
              <a:rPr lang="ru-RU" b="1" dirty="0" smtClean="0"/>
              <a:t>Г</a:t>
            </a:r>
            <a:r>
              <a:rPr lang="ru-RU" b="1" dirty="0" smtClean="0"/>
              <a:t>. Бояджиев. – Москва ; Ленинград : Искусство, 1941. – 614 с. : ил.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43306" y="2214554"/>
            <a:ext cx="52149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Учебник охватывает историю западноевропейского театра в средние века, от падения Римской империи до Великой французской буржуазной революции.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История театра в книге разделена по следующим разделам: театр раннего средневековья, театр Возрождения, театр эпохи Просвещения. Внутри второго и третьего разделов материал делится по отдельным странам: театр Италии, Испании, Англии, Франции, Германии.</a:t>
            </a:r>
          </a:p>
          <a:p>
            <a:endParaRPr lang="ru-RU" dirty="0"/>
          </a:p>
        </p:txBody>
      </p:sp>
      <p:pic>
        <p:nvPicPr>
          <p:cNvPr id="5" name="Рисунок 4" descr="art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357298"/>
            <a:ext cx="3286148" cy="435771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2545</TotalTime>
  <Words>6889</Words>
  <PresentationFormat>Экран (4:3)</PresentationFormat>
  <Paragraphs>293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270</cp:revision>
  <dcterms:modified xsi:type="dcterms:W3CDTF">2019-05-15T07:42:35Z</dcterms:modified>
</cp:coreProperties>
</file>